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3" r:id="rId11"/>
    <p:sldId id="266" r:id="rId12"/>
    <p:sldId id="267" r:id="rId13"/>
    <p:sldId id="268" r:id="rId14"/>
    <p:sldId id="302" r:id="rId15"/>
    <p:sldId id="303" r:id="rId16"/>
    <p:sldId id="304" r:id="rId17"/>
    <p:sldId id="305" r:id="rId18"/>
    <p:sldId id="306" r:id="rId19"/>
    <p:sldId id="269" r:id="rId20"/>
    <p:sldId id="270"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8" r:id="rId42"/>
    <p:sldId id="300" r:id="rId43"/>
    <p:sldId id="307" r:id="rId44"/>
    <p:sldId id="301" r:id="rId45"/>
    <p:sldId id="293" r:id="rId46"/>
    <p:sldId id="294" r:id="rId47"/>
    <p:sldId id="295" r:id="rId48"/>
    <p:sldId id="296" r:id="rId49"/>
    <p:sldId id="297" r:id="rId50"/>
  </p:sldIdLst>
  <p:sldSz cx="18288000" cy="10287000"/>
  <p:notesSz cx="6858000" cy="9144000"/>
  <p:embeddedFontLst>
    <p:embeddedFont>
      <p:font typeface="Calibri" panose="020F0502020204030204" pitchFamily="34" charset="0"/>
      <p:regular r:id="rId51"/>
      <p:bold r:id="rId52"/>
      <p:italic r:id="rId53"/>
      <p:boldItalic r:id="rId54"/>
    </p:embeddedFont>
    <p:embeddedFont>
      <p:font typeface="Cambria Math" panose="02040503050406030204" pitchFamily="18" charset="0"/>
      <p:regular r:id="rId55"/>
    </p:embeddedFont>
    <p:embeddedFont>
      <p:font typeface="Montserrat" panose="00000500000000000000" pitchFamily="2" charset="0"/>
      <p:regular r:id="rId56"/>
      <p:bold r:id="rId57"/>
      <p:italic r:id="rId58"/>
      <p:boldItalic r:id="rId59"/>
    </p:embeddedFont>
    <p:embeddedFont>
      <p:font typeface="Montserrat Classic" panose="020B0604020202020204" charset="0"/>
      <p:regular r:id="rId60"/>
    </p:embeddedFont>
    <p:embeddedFont>
      <p:font typeface="Montserrat Classic Bold" panose="020B0604020202020204" charset="0"/>
      <p:regular r:id="rId61"/>
    </p:embeddedFont>
    <p:embeddedFont>
      <p:font typeface="Montserrat Extra-Bold" panose="020B0604020202020204" charset="0"/>
      <p:regular r:id="rId62"/>
    </p:embeddedFont>
    <p:embeddedFont>
      <p:font typeface="Montserrat Extra-Bold Bold" panose="020B0604020202020204" charset="0"/>
      <p:regular r:id="rId63"/>
    </p:embeddedFont>
    <p:embeddedFont>
      <p:font typeface="Montserrat Semi-Bold" panose="020B0604020202020204" charset="0"/>
      <p:regular r:id="rId64"/>
    </p:embeddedFont>
    <p:embeddedFont>
      <p:font typeface="Montserrat Semi-Bold Bold" panose="020B0604020202020204" charset="0"/>
      <p:regular r:id="rId65"/>
    </p:embeddedFont>
    <p:embeddedFont>
      <p:font typeface="Nourd Bold" panose="020B0604020202020204" charset="0"/>
      <p:regular r:id="rId66"/>
    </p:embeddedFont>
    <p:embeddedFont>
      <p:font typeface="Nourd Bold Bold" panose="020B0604020202020204"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78015D-1A27-4686-BE67-FFD41F3EB492}">
          <p14:sldIdLst>
            <p14:sldId id="256"/>
            <p14:sldId id="257"/>
            <p14:sldId id="258"/>
            <p14:sldId id="259"/>
            <p14:sldId id="260"/>
            <p14:sldId id="261"/>
            <p14:sldId id="262"/>
            <p14:sldId id="264"/>
            <p14:sldId id="265"/>
            <p14:sldId id="263"/>
            <p14:sldId id="266"/>
            <p14:sldId id="267"/>
            <p14:sldId id="268"/>
          </p14:sldIdLst>
        </p14:section>
        <p14:section name="VD tìm trung vị" id="{3A22B9EB-2B59-4FB5-B1DC-94A493AAC05F}">
          <p14:sldIdLst>
            <p14:sldId id="302"/>
            <p14:sldId id="303"/>
            <p14:sldId id="304"/>
            <p14:sldId id="305"/>
            <p14:sldId id="306"/>
            <p14:sldId id="269"/>
            <p14:sldId id="270"/>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8"/>
            <p14:sldId id="300"/>
            <p14:sldId id="307"/>
            <p14:sldId id="301"/>
            <p14:sldId id="293"/>
            <p14:sldId id="294"/>
            <p14:sldId id="295"/>
            <p14:sldId id="296"/>
            <p14:sldId id="2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2839" autoAdjust="0"/>
  </p:normalViewPr>
  <p:slideViewPr>
    <p:cSldViewPr>
      <p:cViewPr varScale="1">
        <p:scale>
          <a:sx n="51" d="100"/>
          <a:sy n="51" d="100"/>
        </p:scale>
        <p:origin x="821"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3.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7.sv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3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5.sv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sv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49.png"/><Relationship Id="rId4" Type="http://schemas.openxmlformats.org/officeDocument/2006/relationships/image" Target="../media/image48.svg"/><Relationship Id="rId9" Type="http://schemas.openxmlformats.org/officeDocument/2006/relationships/image" Target="../media/image55.svg"/></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9.png"/><Relationship Id="rId7" Type="http://schemas.openxmlformats.org/officeDocument/2006/relationships/image" Target="../media/image62.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64.sv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10" Type="http://schemas.openxmlformats.org/officeDocument/2006/relationships/image" Target="../media/image15.svg"/><Relationship Id="rId4" Type="http://schemas.openxmlformats.org/officeDocument/2006/relationships/image" Target="../media/image3.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7.png"/><Relationship Id="rId7" Type="http://schemas.openxmlformats.org/officeDocument/2006/relationships/image" Target="../media/image63.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53.jpeg"/><Relationship Id="rId4" Type="http://schemas.openxmlformats.org/officeDocument/2006/relationships/image" Target="../media/image48.sv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7.svg"/><Relationship Id="rId5" Type="http://schemas.openxmlformats.org/officeDocument/2006/relationships/image" Target="../media/image17.svg"/><Relationship Id="rId10" Type="http://schemas.openxmlformats.org/officeDocument/2006/relationships/image" Target="../media/image36.png"/><Relationship Id="rId4" Type="http://schemas.openxmlformats.org/officeDocument/2006/relationships/image" Target="../media/image16.png"/><Relationship Id="rId9" Type="http://schemas.openxmlformats.org/officeDocument/2006/relationships/image" Target="../media/image69.svg"/></Relationships>
</file>

<file path=ppt/slides/_rels/slide27.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6.png"/><Relationship Id="rId3" Type="http://schemas.openxmlformats.org/officeDocument/2006/relationships/image" Target="../media/image47.png"/><Relationship Id="rId7" Type="http://schemas.openxmlformats.org/officeDocument/2006/relationships/image" Target="../media/image72.png"/><Relationship Id="rId12" Type="http://schemas.openxmlformats.org/officeDocument/2006/relationships/image" Target="../media/image53.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71.svg"/><Relationship Id="rId11" Type="http://schemas.openxmlformats.org/officeDocument/2006/relationships/image" Target="../media/image49.png"/><Relationship Id="rId5" Type="http://schemas.openxmlformats.org/officeDocument/2006/relationships/image" Target="../media/image70.png"/><Relationship Id="rId15" Type="http://schemas.openxmlformats.org/officeDocument/2006/relationships/image" Target="../media/image64.svg"/><Relationship Id="rId10" Type="http://schemas.openxmlformats.org/officeDocument/2006/relationships/image" Target="../media/image75.svg"/><Relationship Id="rId4" Type="http://schemas.openxmlformats.org/officeDocument/2006/relationships/image" Target="../media/image48.svg"/><Relationship Id="rId9" Type="http://schemas.openxmlformats.org/officeDocument/2006/relationships/image" Target="../media/image74.png"/><Relationship Id="rId1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77.png"/><Relationship Id="rId3" Type="http://schemas.openxmlformats.org/officeDocument/2006/relationships/image" Target="../media/image49.png"/><Relationship Id="rId7" Type="http://schemas.openxmlformats.org/officeDocument/2006/relationships/image" Target="../media/image73.svg"/><Relationship Id="rId12" Type="http://schemas.openxmlformats.org/officeDocument/2006/relationships/image" Target="../media/image75.sv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4.png"/><Relationship Id="rId5" Type="http://schemas.openxmlformats.org/officeDocument/2006/relationships/image" Target="../media/image71.svg"/><Relationship Id="rId10" Type="http://schemas.openxmlformats.org/officeDocument/2006/relationships/image" Target="../media/image64.svg"/><Relationship Id="rId4" Type="http://schemas.openxmlformats.org/officeDocument/2006/relationships/image" Target="../media/image70.png"/><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79.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49.png"/><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svg"/><Relationship Id="rId7"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80.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49.png"/><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7.png"/><Relationship Id="rId7" Type="http://schemas.openxmlformats.org/officeDocument/2006/relationships/image" Target="../media/image63.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53.jpeg"/><Relationship Id="rId4" Type="http://schemas.openxmlformats.org/officeDocument/2006/relationships/image" Target="../media/image48.svg"/></Relationships>
</file>

<file path=ppt/slides/_rels/slide3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7.png"/><Relationship Id="rId7" Type="http://schemas.openxmlformats.org/officeDocument/2006/relationships/image" Target="../media/image63.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53.jpeg"/><Relationship Id="rId4" Type="http://schemas.openxmlformats.org/officeDocument/2006/relationships/image" Target="../media/image48.svg"/></Relationships>
</file>

<file path=ppt/slides/_rels/slide3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7.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7.svg"/><Relationship Id="rId5" Type="http://schemas.openxmlformats.org/officeDocument/2006/relationships/image" Target="../media/image4.svg"/><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84.sv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7.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37.svg"/><Relationship Id="rId5" Type="http://schemas.openxmlformats.org/officeDocument/2006/relationships/image" Target="../media/image4.svg"/><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84.svg"/></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2.svg"/><Relationship Id="rId18" Type="http://schemas.openxmlformats.org/officeDocument/2006/relationships/image" Target="../media/image55.svg"/><Relationship Id="rId3" Type="http://schemas.openxmlformats.org/officeDocument/2006/relationships/image" Target="../media/image4.svg"/><Relationship Id="rId7" Type="http://schemas.openxmlformats.org/officeDocument/2006/relationships/image" Target="../media/image88.svg"/><Relationship Id="rId12" Type="http://schemas.openxmlformats.org/officeDocument/2006/relationships/image" Target="../media/image91.png"/><Relationship Id="rId17" Type="http://schemas.openxmlformats.org/officeDocument/2006/relationships/image" Target="../media/image54.png"/><Relationship Id="rId2" Type="http://schemas.openxmlformats.org/officeDocument/2006/relationships/image" Target="../media/image3.png"/><Relationship Id="rId16"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2.svg"/><Relationship Id="rId5" Type="http://schemas.openxmlformats.org/officeDocument/2006/relationships/image" Target="../media/image86.svg"/><Relationship Id="rId15" Type="http://schemas.openxmlformats.org/officeDocument/2006/relationships/image" Target="../media/image53.jpeg"/><Relationship Id="rId10" Type="http://schemas.openxmlformats.org/officeDocument/2006/relationships/image" Target="../media/image1.pn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0.svg"/><Relationship Id="rId3" Type="http://schemas.openxmlformats.org/officeDocument/2006/relationships/image" Target="../media/image2.svg"/><Relationship Id="rId7"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2.svg"/><Relationship Id="rId11" Type="http://schemas.openxmlformats.org/officeDocument/2006/relationships/image" Target="../media/image49.png"/><Relationship Id="rId5" Type="http://schemas.openxmlformats.org/officeDocument/2006/relationships/image" Target="../media/image91.png"/><Relationship Id="rId10" Type="http://schemas.openxmlformats.org/officeDocument/2006/relationships/image" Target="../media/image4.svg"/><Relationship Id="rId4" Type="http://schemas.openxmlformats.org/officeDocument/2006/relationships/image" Target="../media/image53.jpeg"/><Relationship Id="rId9" Type="http://schemas.openxmlformats.org/officeDocument/2006/relationships/image" Target="../media/image3.png"/><Relationship Id="rId14"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94.png"/><Relationship Id="rId7" Type="http://schemas.openxmlformats.org/officeDocument/2006/relationships/image" Target="../media/image74.png"/><Relationship Id="rId12" Type="http://schemas.openxmlformats.org/officeDocument/2006/relationships/image" Target="../media/image99.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97.svg"/><Relationship Id="rId11" Type="http://schemas.openxmlformats.org/officeDocument/2006/relationships/image" Target="../media/image65.png"/><Relationship Id="rId5" Type="http://schemas.openxmlformats.org/officeDocument/2006/relationships/image" Target="../media/image96.png"/><Relationship Id="rId10" Type="http://schemas.openxmlformats.org/officeDocument/2006/relationships/image" Target="../media/image98.png"/><Relationship Id="rId4" Type="http://schemas.openxmlformats.org/officeDocument/2006/relationships/image" Target="../media/image95.svg"/><Relationship Id="rId9"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101.svg"/><Relationship Id="rId7" Type="http://schemas.openxmlformats.org/officeDocument/2006/relationships/image" Target="../media/image64.sv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102.png"/><Relationship Id="rId4" Type="http://schemas.openxmlformats.org/officeDocument/2006/relationships/image" Target="../media/image53.jpeg"/></Relationships>
</file>

<file path=ppt/slides/_rels/slide3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7.svg"/><Relationship Id="rId10" Type="http://schemas.openxmlformats.org/officeDocument/2006/relationships/image" Target="../media/image37.svg"/><Relationship Id="rId4" Type="http://schemas.openxmlformats.org/officeDocument/2006/relationships/image" Target="../media/image16.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svg"/><Relationship Id="rId7" Type="http://schemas.openxmlformats.org/officeDocument/2006/relationships/image" Target="../media/image4.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21.svg"/></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7.svg"/><Relationship Id="rId5" Type="http://schemas.openxmlformats.org/officeDocument/2006/relationships/image" Target="../media/image17.svg"/><Relationship Id="rId10" Type="http://schemas.openxmlformats.org/officeDocument/2006/relationships/image" Target="../media/image36.png"/><Relationship Id="rId4" Type="http://schemas.openxmlformats.org/officeDocument/2006/relationships/image" Target="../media/image16.png"/><Relationship Id="rId9" Type="http://schemas.openxmlformats.org/officeDocument/2006/relationships/image" Target="../media/image105.svg"/></Relationships>
</file>

<file path=ppt/slides/_rels/slide41.xml.rels><?xml version="1.0" encoding="UTF-8" standalone="yes"?>
<Relationships xmlns="http://schemas.openxmlformats.org/package/2006/relationships"><Relationship Id="rId3" Type="http://schemas.openxmlformats.org/officeDocument/2006/relationships/image" Target="../media/image101.svg"/><Relationship Id="rId7"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3" Type="http://schemas.openxmlformats.org/officeDocument/2006/relationships/image" Target="../media/image101.svg"/><Relationship Id="rId7" Type="http://schemas.openxmlformats.org/officeDocument/2006/relationships/image" Target="../media/image107.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53.jpeg"/></Relationships>
</file>

<file path=ppt/slides/_rels/slide4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1.svg"/><Relationship Id="rId7" Type="http://schemas.openxmlformats.org/officeDocument/2006/relationships/image" Target="../media/image108.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53.jpeg"/><Relationship Id="rId9"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01.svg"/><Relationship Id="rId7" Type="http://schemas.openxmlformats.org/officeDocument/2006/relationships/image" Target="../media/image11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7.sv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9.png"/><Relationship Id="rId4" Type="http://schemas.openxmlformats.org/officeDocument/2006/relationships/image" Target="../media/image114.svg"/></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23.png"/><Relationship Id="rId3" Type="http://schemas.openxmlformats.org/officeDocument/2006/relationships/image" Target="../media/image116.svg"/><Relationship Id="rId7" Type="http://schemas.openxmlformats.org/officeDocument/2006/relationships/image" Target="../media/image120.svg"/><Relationship Id="rId12" Type="http://schemas.openxmlformats.org/officeDocument/2006/relationships/image" Target="../media/image122.svg"/><Relationship Id="rId2" Type="http://schemas.openxmlformats.org/officeDocument/2006/relationships/image" Target="../media/image115.png"/><Relationship Id="rId16" Type="http://schemas.openxmlformats.org/officeDocument/2006/relationships/image" Target="../media/image126.sv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1.png"/><Relationship Id="rId5" Type="http://schemas.openxmlformats.org/officeDocument/2006/relationships/image" Target="../media/image118.svg"/><Relationship Id="rId15" Type="http://schemas.openxmlformats.org/officeDocument/2006/relationships/image" Target="../media/image125.png"/><Relationship Id="rId10" Type="http://schemas.openxmlformats.org/officeDocument/2006/relationships/image" Target="../media/image17.svg"/><Relationship Id="rId4" Type="http://schemas.openxmlformats.org/officeDocument/2006/relationships/image" Target="../media/image117.png"/><Relationship Id="rId9" Type="http://schemas.openxmlformats.org/officeDocument/2006/relationships/image" Target="../media/image16.png"/><Relationship Id="rId14" Type="http://schemas.openxmlformats.org/officeDocument/2006/relationships/image" Target="../media/image124.svg"/></Relationships>
</file>

<file path=ppt/slides/_rels/slide4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svg"/><Relationship Id="rId7" Type="http://schemas.openxmlformats.org/officeDocument/2006/relationships/image" Target="../media/image132.sv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svg"/><Relationship Id="rId4" Type="http://schemas.openxmlformats.org/officeDocument/2006/relationships/image" Target="../media/image129.png"/><Relationship Id="rId9" Type="http://schemas.openxmlformats.org/officeDocument/2006/relationships/image" Target="../media/image134.svg"/></Relationships>
</file>

<file path=ppt/slides/_rels/slide49.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svg"/><Relationship Id="rId18" Type="http://schemas.openxmlformats.org/officeDocument/2006/relationships/image" Target="../media/image151.png"/><Relationship Id="rId26" Type="http://schemas.openxmlformats.org/officeDocument/2006/relationships/image" Target="../media/image159.png"/><Relationship Id="rId3" Type="http://schemas.openxmlformats.org/officeDocument/2006/relationships/image" Target="../media/image136.svg"/><Relationship Id="rId21" Type="http://schemas.openxmlformats.org/officeDocument/2006/relationships/image" Target="../media/image154.svg"/><Relationship Id="rId7" Type="http://schemas.openxmlformats.org/officeDocument/2006/relationships/image" Target="../media/image140.svg"/><Relationship Id="rId12" Type="http://schemas.openxmlformats.org/officeDocument/2006/relationships/image" Target="../media/image145.png"/><Relationship Id="rId17" Type="http://schemas.openxmlformats.org/officeDocument/2006/relationships/image" Target="../media/image150.svg"/><Relationship Id="rId25" Type="http://schemas.openxmlformats.org/officeDocument/2006/relationships/image" Target="../media/image158.svg"/><Relationship Id="rId2" Type="http://schemas.openxmlformats.org/officeDocument/2006/relationships/image" Target="../media/image135.png"/><Relationship Id="rId16" Type="http://schemas.openxmlformats.org/officeDocument/2006/relationships/image" Target="../media/image149.png"/><Relationship Id="rId20" Type="http://schemas.openxmlformats.org/officeDocument/2006/relationships/image" Target="../media/image153.png"/><Relationship Id="rId29" Type="http://schemas.openxmlformats.org/officeDocument/2006/relationships/image" Target="../media/image162.sv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144.svg"/><Relationship Id="rId24" Type="http://schemas.openxmlformats.org/officeDocument/2006/relationships/image" Target="../media/image157.png"/><Relationship Id="rId5" Type="http://schemas.openxmlformats.org/officeDocument/2006/relationships/image" Target="../media/image138.svg"/><Relationship Id="rId15" Type="http://schemas.openxmlformats.org/officeDocument/2006/relationships/image" Target="../media/image148.svg"/><Relationship Id="rId23" Type="http://schemas.openxmlformats.org/officeDocument/2006/relationships/image" Target="../media/image156.svg"/><Relationship Id="rId28" Type="http://schemas.openxmlformats.org/officeDocument/2006/relationships/image" Target="../media/image161.png"/><Relationship Id="rId10" Type="http://schemas.openxmlformats.org/officeDocument/2006/relationships/image" Target="../media/image143.png"/><Relationship Id="rId19" Type="http://schemas.openxmlformats.org/officeDocument/2006/relationships/image" Target="../media/image152.svg"/><Relationship Id="rId4" Type="http://schemas.openxmlformats.org/officeDocument/2006/relationships/image" Target="../media/image137.png"/><Relationship Id="rId9" Type="http://schemas.openxmlformats.org/officeDocument/2006/relationships/image" Target="../media/image142.sv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4.svg"/><Relationship Id="rId7" Type="http://schemas.openxmlformats.org/officeDocument/2006/relationships/image" Target="../media/image17.svg"/><Relationship Id="rId12"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7.svg"/><Relationship Id="rId7" Type="http://schemas.openxmlformats.org/officeDocument/2006/relationships/image" Target="../media/image4.svg"/><Relationship Id="rId12" Type="http://schemas.openxmlformats.org/officeDocument/2006/relationships/image" Target="../media/image35.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4.png"/><Relationship Id="rId5" Type="http://schemas.openxmlformats.org/officeDocument/2006/relationships/image" Target="../media/image2.svg"/><Relationship Id="rId10" Type="http://schemas.openxmlformats.org/officeDocument/2006/relationships/image" Target="../media/image33.png"/><Relationship Id="rId4" Type="http://schemas.openxmlformats.org/officeDocument/2006/relationships/image" Target="../media/image1.png"/><Relationship Id="rId9"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svg"/><Relationship Id="rId7" Type="http://schemas.openxmlformats.org/officeDocument/2006/relationships/image" Target="../media/image4.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9.svg"/><Relationship Id="rId5" Type="http://schemas.openxmlformats.org/officeDocument/2006/relationships/image" Target="../media/image17.svg"/><Relationship Id="rId10" Type="http://schemas.openxmlformats.org/officeDocument/2006/relationships/image" Target="../media/image38.png"/><Relationship Id="rId4" Type="http://schemas.openxmlformats.org/officeDocument/2006/relationships/image" Target="../media/image16.png"/><Relationship Id="rId9"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1215" b="40225"/>
          <a:stretch>
            <a:fillRect/>
          </a:stretch>
        </p:blipFill>
        <p:spPr>
          <a:xfrm>
            <a:off x="11195040" y="-368155"/>
            <a:ext cx="7092960" cy="1093154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050741" flipH="1" flipV="1">
            <a:off x="15902408" y="-572372"/>
            <a:ext cx="3115918" cy="311591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416803" flipH="1" flipV="1">
            <a:off x="-2715383" y="5154261"/>
            <a:ext cx="7900594" cy="790059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25670" y="1599279"/>
            <a:ext cx="7353072" cy="6057093"/>
          </a:xfrm>
          <a:prstGeom prst="rect">
            <a:avLst/>
          </a:prstGeom>
        </p:spPr>
      </p:pic>
      <p:sp>
        <p:nvSpPr>
          <p:cNvPr id="6" name="TextBox 6"/>
          <p:cNvSpPr txBox="1"/>
          <p:nvPr/>
        </p:nvSpPr>
        <p:spPr>
          <a:xfrm>
            <a:off x="1028700" y="2549834"/>
            <a:ext cx="7941657" cy="4460784"/>
          </a:xfrm>
          <a:prstGeom prst="rect">
            <a:avLst/>
          </a:prstGeom>
        </p:spPr>
        <p:txBody>
          <a:bodyPr lIns="0" tIns="0" rIns="0" bIns="0" rtlCol="0" anchor="t">
            <a:spAutoFit/>
          </a:bodyPr>
          <a:lstStyle/>
          <a:p>
            <a:pPr algn="r">
              <a:lnSpc>
                <a:spcPts val="11480"/>
              </a:lnSpc>
            </a:pPr>
            <a:r>
              <a:rPr lang="en-US" sz="12212">
                <a:solidFill>
                  <a:srgbClr val="FFFFFF"/>
                </a:solidFill>
                <a:latin typeface="Montserrat Extra-Bold"/>
              </a:rPr>
              <a:t>KD-Tree và ứng dụng</a:t>
            </a:r>
          </a:p>
        </p:txBody>
      </p:sp>
      <p:grpSp>
        <p:nvGrpSpPr>
          <p:cNvPr id="7" name="Group 7"/>
          <p:cNvGrpSpPr/>
          <p:nvPr/>
        </p:nvGrpSpPr>
        <p:grpSpPr>
          <a:xfrm>
            <a:off x="440000" y="8292021"/>
            <a:ext cx="9064260" cy="1625075"/>
            <a:chOff x="0" y="0"/>
            <a:chExt cx="12085680" cy="2166767"/>
          </a:xfrm>
        </p:grpSpPr>
        <p:grpSp>
          <p:nvGrpSpPr>
            <p:cNvPr id="8" name="Group 8"/>
            <p:cNvGrpSpPr/>
            <p:nvPr/>
          </p:nvGrpSpPr>
          <p:grpSpPr>
            <a:xfrm>
              <a:off x="2231043" y="501317"/>
              <a:ext cx="9021873" cy="1147189"/>
              <a:chOff x="0" y="0"/>
              <a:chExt cx="11985051" cy="1523976"/>
            </a:xfrm>
          </p:grpSpPr>
          <p:sp>
            <p:nvSpPr>
              <p:cNvPr id="9" name="Freeform 9"/>
              <p:cNvSpPr/>
              <p:nvPr/>
            </p:nvSpPr>
            <p:spPr>
              <a:xfrm>
                <a:off x="0" y="0"/>
                <a:ext cx="11985051" cy="1523976"/>
              </a:xfrm>
              <a:custGeom>
                <a:avLst/>
                <a:gdLst/>
                <a:ahLst/>
                <a:cxnLst/>
                <a:rect l="l" t="t" r="r" b="b"/>
                <a:pathLst>
                  <a:path w="11985051" h="1523976">
                    <a:moveTo>
                      <a:pt x="0" y="0"/>
                    </a:moveTo>
                    <a:lnTo>
                      <a:pt x="0" y="1523976"/>
                    </a:lnTo>
                    <a:lnTo>
                      <a:pt x="11985051" y="1523976"/>
                    </a:lnTo>
                    <a:lnTo>
                      <a:pt x="11985051" y="0"/>
                    </a:lnTo>
                    <a:lnTo>
                      <a:pt x="0" y="0"/>
                    </a:lnTo>
                    <a:close/>
                    <a:moveTo>
                      <a:pt x="11924091" y="1463016"/>
                    </a:moveTo>
                    <a:lnTo>
                      <a:pt x="59690" y="1463016"/>
                    </a:lnTo>
                    <a:lnTo>
                      <a:pt x="59690" y="59690"/>
                    </a:lnTo>
                    <a:lnTo>
                      <a:pt x="11924091" y="59690"/>
                    </a:lnTo>
                    <a:lnTo>
                      <a:pt x="11924091" y="1463016"/>
                    </a:lnTo>
                    <a:close/>
                  </a:path>
                </a:pathLst>
              </a:custGeom>
              <a:solidFill>
                <a:srgbClr val="FFFFFF"/>
              </a:solidFill>
            </p:spPr>
          </p:sp>
        </p:gr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693561">
              <a:off x="10412630" y="1401852"/>
              <a:ext cx="1680571" cy="390733"/>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184774">
              <a:off x="1552640" y="540767"/>
              <a:ext cx="1972857" cy="458689"/>
            </a:xfrm>
            <a:prstGeom prst="rect">
              <a:avLst/>
            </a:prstGeom>
          </p:spPr>
        </p:pic>
        <p:sp>
          <p:nvSpPr>
            <p:cNvPr id="12" name="TextBox 12"/>
            <p:cNvSpPr txBox="1"/>
            <p:nvPr/>
          </p:nvSpPr>
          <p:spPr>
            <a:xfrm>
              <a:off x="0" y="846312"/>
              <a:ext cx="10420151" cy="533400"/>
            </a:xfrm>
            <a:prstGeom prst="rect">
              <a:avLst/>
            </a:prstGeom>
          </p:spPr>
          <p:txBody>
            <a:bodyPr lIns="0" tIns="0" rIns="0" bIns="0" rtlCol="0" anchor="t">
              <a:spAutoFit/>
            </a:bodyPr>
            <a:lstStyle/>
            <a:p>
              <a:pPr algn="r">
                <a:lnSpc>
                  <a:spcPts val="2820"/>
                </a:lnSpc>
              </a:pPr>
              <a:r>
                <a:rPr lang="en-US" sz="3000">
                  <a:solidFill>
                    <a:srgbClr val="FFFFFF"/>
                  </a:solidFill>
                  <a:latin typeface="Montserrat"/>
                </a:rPr>
                <a:t>GVHD: Huỳnh Xuân Phụng</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3368" y="7242208"/>
            <a:ext cx="2200415" cy="2203169"/>
          </a:xfrm>
          <a:prstGeom prst="rect">
            <a:avLst/>
          </a:prstGeom>
        </p:spPr>
      </p:pic>
      <p:grpSp>
        <p:nvGrpSpPr>
          <p:cNvPr id="3" name="Group 3"/>
          <p:cNvGrpSpPr/>
          <p:nvPr/>
        </p:nvGrpSpPr>
        <p:grpSpPr>
          <a:xfrm>
            <a:off x="187185" y="379048"/>
            <a:ext cx="17447446" cy="1015115"/>
            <a:chOff x="0" y="0"/>
            <a:chExt cx="23263262" cy="1353486"/>
          </a:xfrm>
        </p:grpSpPr>
        <p:grpSp>
          <p:nvGrpSpPr>
            <p:cNvPr id="4" name="Group 4"/>
            <p:cNvGrpSpPr/>
            <p:nvPr/>
          </p:nvGrpSpPr>
          <p:grpSpPr>
            <a:xfrm>
              <a:off x="621577" y="0"/>
              <a:ext cx="22641685" cy="1353486"/>
              <a:chOff x="0" y="0"/>
              <a:chExt cx="24919759" cy="1489666"/>
            </a:xfrm>
          </p:grpSpPr>
          <p:sp>
            <p:nvSpPr>
              <p:cNvPr id="5" name="Freeform 5"/>
              <p:cNvSpPr/>
              <p:nvPr/>
            </p:nvSpPr>
            <p:spPr>
              <a:xfrm>
                <a:off x="0" y="0"/>
                <a:ext cx="24919760" cy="1489666"/>
              </a:xfrm>
              <a:custGeom>
                <a:avLst/>
                <a:gdLst/>
                <a:ahLst/>
                <a:cxnLst/>
                <a:rect l="l" t="t" r="r" b="b"/>
                <a:pathLst>
                  <a:path w="24919760" h="1489666">
                    <a:moveTo>
                      <a:pt x="0" y="0"/>
                    </a:moveTo>
                    <a:lnTo>
                      <a:pt x="0" y="1489666"/>
                    </a:lnTo>
                    <a:lnTo>
                      <a:pt x="24919760" y="1489666"/>
                    </a:lnTo>
                    <a:lnTo>
                      <a:pt x="24919760" y="0"/>
                    </a:lnTo>
                    <a:lnTo>
                      <a:pt x="0" y="0"/>
                    </a:lnTo>
                    <a:close/>
                    <a:moveTo>
                      <a:pt x="24858799" y="1428706"/>
                    </a:moveTo>
                    <a:lnTo>
                      <a:pt x="59690" y="1428706"/>
                    </a:lnTo>
                    <a:lnTo>
                      <a:pt x="59690" y="59690"/>
                    </a:lnTo>
                    <a:lnTo>
                      <a:pt x="24858799" y="59690"/>
                    </a:lnTo>
                    <a:lnTo>
                      <a:pt x="24858799" y="1428706"/>
                    </a:lnTo>
                    <a:close/>
                  </a:path>
                </a:pathLst>
              </a:custGeom>
              <a:solidFill>
                <a:srgbClr val="FFFF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122019" cy="1092566"/>
            </a:xfrm>
            <a:prstGeom prst="rect">
              <a:avLst/>
            </a:prstGeom>
          </p:spPr>
        </p:pic>
        <p:sp>
          <p:nvSpPr>
            <p:cNvPr id="7" name="TextBox 7"/>
            <p:cNvSpPr txBox="1"/>
            <p:nvPr/>
          </p:nvSpPr>
          <p:spPr>
            <a:xfrm>
              <a:off x="1340231" y="435674"/>
              <a:ext cx="19944132"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a:rPr>
                <a:t>VD: Dựng cây (1 chiều) với các giá trị 0, 1, 2, 3, 4, 5, 6, 7, 8, 9, 10</a:t>
              </a:r>
            </a:p>
          </p:txBody>
        </p:sp>
      </p:grpSp>
      <p:grpSp>
        <p:nvGrpSpPr>
          <p:cNvPr id="8" name="Group 8"/>
          <p:cNvGrpSpPr/>
          <p:nvPr/>
        </p:nvGrpSpPr>
        <p:grpSpPr>
          <a:xfrm>
            <a:off x="3278112" y="1685343"/>
            <a:ext cx="11265594" cy="7359794"/>
            <a:chOff x="0" y="0"/>
            <a:chExt cx="15020792" cy="9813058"/>
          </a:xfrm>
        </p:grpSpPr>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430019"/>
              <a:ext cx="1122164" cy="1122164"/>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3997" y="1209313"/>
              <a:ext cx="1122164" cy="11221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68960" y="3801228"/>
              <a:ext cx="1122164" cy="1122164"/>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078376" y="4660160"/>
              <a:ext cx="1122164" cy="1122164"/>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272761" y="2897276"/>
              <a:ext cx="1122164" cy="1122164"/>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38866" y="2082126"/>
              <a:ext cx="1122164" cy="1122164"/>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12160" y="5501800"/>
              <a:ext cx="1122164" cy="1122164"/>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814950" y="6290564"/>
              <a:ext cx="1122164" cy="1122164"/>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217740" y="7132238"/>
              <a:ext cx="1122164" cy="1122164"/>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558184" y="7911566"/>
              <a:ext cx="1122164" cy="1122164"/>
            </a:xfrm>
            <a:prstGeom prst="rect">
              <a:avLst/>
            </a:prstGeom>
          </p:spPr>
        </p:pic>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98628" y="8690894"/>
              <a:ext cx="1122164" cy="1122164"/>
            </a:xfrm>
            <a:prstGeom prst="rect">
              <a:avLst/>
            </a:prstGeom>
          </p:spPr>
        </p:pic>
        <p:sp>
          <p:nvSpPr>
            <p:cNvPr id="20" name="TextBox 20"/>
            <p:cNvSpPr txBox="1"/>
            <p:nvPr/>
          </p:nvSpPr>
          <p:spPr>
            <a:xfrm>
              <a:off x="411843" y="750032"/>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0</a:t>
              </a:r>
            </a:p>
          </p:txBody>
        </p:sp>
        <p:sp>
          <p:nvSpPr>
            <p:cNvPr id="21" name="TextBox 21"/>
            <p:cNvSpPr txBox="1"/>
            <p:nvPr/>
          </p:nvSpPr>
          <p:spPr>
            <a:xfrm>
              <a:off x="1845840" y="1529326"/>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1</a:t>
              </a:r>
            </a:p>
          </p:txBody>
        </p:sp>
        <p:sp>
          <p:nvSpPr>
            <p:cNvPr id="22" name="TextBox 22"/>
            <p:cNvSpPr txBox="1"/>
            <p:nvPr/>
          </p:nvSpPr>
          <p:spPr>
            <a:xfrm>
              <a:off x="3250709" y="2338938"/>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2</a:t>
              </a:r>
            </a:p>
          </p:txBody>
        </p:sp>
        <p:sp>
          <p:nvSpPr>
            <p:cNvPr id="23" name="TextBox 23"/>
            <p:cNvSpPr txBox="1"/>
            <p:nvPr/>
          </p:nvSpPr>
          <p:spPr>
            <a:xfrm>
              <a:off x="4684604" y="3217289"/>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3</a:t>
              </a:r>
            </a:p>
          </p:txBody>
        </p:sp>
        <p:sp>
          <p:nvSpPr>
            <p:cNvPr id="24" name="TextBox 24"/>
            <p:cNvSpPr txBox="1"/>
            <p:nvPr/>
          </p:nvSpPr>
          <p:spPr>
            <a:xfrm>
              <a:off x="6080803" y="4095640"/>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4</a:t>
              </a:r>
            </a:p>
          </p:txBody>
        </p:sp>
        <p:sp>
          <p:nvSpPr>
            <p:cNvPr id="25" name="TextBox 25"/>
            <p:cNvSpPr txBox="1"/>
            <p:nvPr/>
          </p:nvSpPr>
          <p:spPr>
            <a:xfrm>
              <a:off x="7490219" y="4943462"/>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5</a:t>
              </a:r>
            </a:p>
          </p:txBody>
        </p:sp>
        <p:sp>
          <p:nvSpPr>
            <p:cNvPr id="26" name="TextBox 26"/>
            <p:cNvSpPr txBox="1"/>
            <p:nvPr/>
          </p:nvSpPr>
          <p:spPr>
            <a:xfrm>
              <a:off x="8824003" y="5821813"/>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6</a:t>
              </a:r>
            </a:p>
          </p:txBody>
        </p:sp>
        <p:sp>
          <p:nvSpPr>
            <p:cNvPr id="27" name="TextBox 27"/>
            <p:cNvSpPr txBox="1"/>
            <p:nvPr/>
          </p:nvSpPr>
          <p:spPr>
            <a:xfrm>
              <a:off x="10226793" y="6573900"/>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7</a:t>
              </a:r>
            </a:p>
          </p:txBody>
        </p:sp>
        <p:sp>
          <p:nvSpPr>
            <p:cNvPr id="28" name="TextBox 28"/>
            <p:cNvSpPr txBox="1"/>
            <p:nvPr/>
          </p:nvSpPr>
          <p:spPr>
            <a:xfrm>
              <a:off x="11629583" y="7452251"/>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8</a:t>
              </a:r>
            </a:p>
          </p:txBody>
        </p:sp>
        <p:sp>
          <p:nvSpPr>
            <p:cNvPr id="29" name="TextBox 29"/>
            <p:cNvSpPr txBox="1"/>
            <p:nvPr/>
          </p:nvSpPr>
          <p:spPr>
            <a:xfrm>
              <a:off x="12970027" y="8231579"/>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9</a:t>
              </a:r>
            </a:p>
          </p:txBody>
        </p:sp>
        <p:sp>
          <p:nvSpPr>
            <p:cNvPr id="30" name="TextBox 30"/>
            <p:cNvSpPr txBox="1"/>
            <p:nvPr/>
          </p:nvSpPr>
          <p:spPr>
            <a:xfrm>
              <a:off x="14104549" y="9010907"/>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10</a:t>
              </a:r>
            </a:p>
          </p:txBody>
        </p:sp>
        <p:sp>
          <p:nvSpPr>
            <p:cNvPr id="31" name="AutoShape 31"/>
            <p:cNvSpPr/>
            <p:nvPr/>
          </p:nvSpPr>
          <p:spPr>
            <a:xfrm rot="1832506">
              <a:off x="918485" y="1356746"/>
              <a:ext cx="536602" cy="0"/>
            </a:xfrm>
            <a:prstGeom prst="line">
              <a:avLst/>
            </a:prstGeom>
            <a:ln w="63500" cap="rnd">
              <a:solidFill>
                <a:srgbClr val="FFFFFF"/>
              </a:solidFill>
              <a:prstDash val="solid"/>
              <a:headEnd type="none" w="sm" len="sm"/>
              <a:tailEnd type="none" w="sm" len="sm"/>
            </a:ln>
          </p:spPr>
        </p:sp>
        <p:sp>
          <p:nvSpPr>
            <p:cNvPr id="32" name="AutoShape 32"/>
            <p:cNvSpPr/>
            <p:nvPr/>
          </p:nvSpPr>
          <p:spPr>
            <a:xfrm rot="1832506">
              <a:off x="2323354" y="2230988"/>
              <a:ext cx="536602" cy="0"/>
            </a:xfrm>
            <a:prstGeom prst="line">
              <a:avLst/>
            </a:prstGeom>
            <a:ln w="63500" cap="rnd">
              <a:solidFill>
                <a:srgbClr val="FFFFFF"/>
              </a:solidFill>
              <a:prstDash val="solid"/>
              <a:headEnd type="none" w="sm" len="sm"/>
              <a:tailEnd type="none" w="sm" len="sm"/>
            </a:ln>
          </p:spPr>
        </p:sp>
        <p:sp>
          <p:nvSpPr>
            <p:cNvPr id="33" name="AutoShape 33"/>
            <p:cNvSpPr/>
            <p:nvPr/>
          </p:nvSpPr>
          <p:spPr>
            <a:xfrm rot="1832506">
              <a:off x="3757249" y="3029213"/>
              <a:ext cx="536602" cy="0"/>
            </a:xfrm>
            <a:prstGeom prst="line">
              <a:avLst/>
            </a:prstGeom>
            <a:ln w="63500" cap="rnd">
              <a:solidFill>
                <a:srgbClr val="FFFFFF"/>
              </a:solidFill>
              <a:prstDash val="solid"/>
              <a:headEnd type="none" w="sm" len="sm"/>
              <a:tailEnd type="none" w="sm" len="sm"/>
            </a:ln>
          </p:spPr>
        </p:sp>
        <p:sp>
          <p:nvSpPr>
            <p:cNvPr id="34" name="AutoShape 34"/>
            <p:cNvSpPr/>
            <p:nvPr/>
          </p:nvSpPr>
          <p:spPr>
            <a:xfrm rot="1832506">
              <a:off x="5153448" y="3907564"/>
              <a:ext cx="536602" cy="0"/>
            </a:xfrm>
            <a:prstGeom prst="line">
              <a:avLst/>
            </a:prstGeom>
            <a:ln w="63500" cap="rnd">
              <a:solidFill>
                <a:srgbClr val="FFFFFF"/>
              </a:solidFill>
              <a:prstDash val="solid"/>
              <a:headEnd type="none" w="sm" len="sm"/>
              <a:tailEnd type="none" w="sm" len="sm"/>
            </a:ln>
          </p:spPr>
        </p:sp>
        <p:sp>
          <p:nvSpPr>
            <p:cNvPr id="35" name="AutoShape 35"/>
            <p:cNvSpPr/>
            <p:nvPr/>
          </p:nvSpPr>
          <p:spPr>
            <a:xfrm rot="1832506">
              <a:off x="6562864" y="4792096"/>
              <a:ext cx="536602" cy="0"/>
            </a:xfrm>
            <a:prstGeom prst="line">
              <a:avLst/>
            </a:prstGeom>
            <a:ln w="63500" cap="rnd">
              <a:solidFill>
                <a:srgbClr val="FFFFFF"/>
              </a:solidFill>
              <a:prstDash val="solid"/>
              <a:headEnd type="none" w="sm" len="sm"/>
              <a:tailEnd type="none" w="sm" len="sm"/>
            </a:ln>
          </p:spPr>
        </p:sp>
        <p:sp>
          <p:nvSpPr>
            <p:cNvPr id="36" name="AutoShape 36"/>
            <p:cNvSpPr/>
            <p:nvPr/>
          </p:nvSpPr>
          <p:spPr>
            <a:xfrm rot="1832506">
              <a:off x="7932239" y="5633736"/>
              <a:ext cx="536602" cy="0"/>
            </a:xfrm>
            <a:prstGeom prst="line">
              <a:avLst/>
            </a:prstGeom>
            <a:ln w="63500" cap="rnd">
              <a:solidFill>
                <a:srgbClr val="FFFFFF"/>
              </a:solidFill>
              <a:prstDash val="solid"/>
              <a:headEnd type="none" w="sm" len="sm"/>
              <a:tailEnd type="none" w="sm" len="sm"/>
            </a:ln>
          </p:spPr>
        </p:sp>
        <p:sp>
          <p:nvSpPr>
            <p:cNvPr id="37" name="AutoShape 37"/>
            <p:cNvSpPr/>
            <p:nvPr/>
          </p:nvSpPr>
          <p:spPr>
            <a:xfrm rot="1832506">
              <a:off x="9299438" y="6465950"/>
              <a:ext cx="536602" cy="0"/>
            </a:xfrm>
            <a:prstGeom prst="line">
              <a:avLst/>
            </a:prstGeom>
            <a:ln w="63500" cap="rnd">
              <a:solidFill>
                <a:srgbClr val="FFFFFF"/>
              </a:solidFill>
              <a:prstDash val="solid"/>
              <a:headEnd type="none" w="sm" len="sm"/>
              <a:tailEnd type="none" w="sm" len="sm"/>
            </a:ln>
          </p:spPr>
        </p:sp>
        <p:sp>
          <p:nvSpPr>
            <p:cNvPr id="38" name="AutoShape 38"/>
            <p:cNvSpPr/>
            <p:nvPr/>
          </p:nvSpPr>
          <p:spPr>
            <a:xfrm rot="1832506">
              <a:off x="10702228" y="7344301"/>
              <a:ext cx="536602" cy="0"/>
            </a:xfrm>
            <a:prstGeom prst="line">
              <a:avLst/>
            </a:prstGeom>
            <a:ln w="63500" cap="rnd">
              <a:solidFill>
                <a:srgbClr val="FFFFFF"/>
              </a:solidFill>
              <a:prstDash val="solid"/>
              <a:headEnd type="none" w="sm" len="sm"/>
              <a:tailEnd type="none" w="sm" len="sm"/>
            </a:ln>
          </p:spPr>
        </p:sp>
        <p:sp>
          <p:nvSpPr>
            <p:cNvPr id="39" name="AutoShape 39"/>
            <p:cNvSpPr/>
            <p:nvPr/>
          </p:nvSpPr>
          <p:spPr>
            <a:xfrm rot="1832506">
              <a:off x="12071603" y="8148842"/>
              <a:ext cx="536602" cy="0"/>
            </a:xfrm>
            <a:prstGeom prst="line">
              <a:avLst/>
            </a:prstGeom>
            <a:ln w="63500" cap="rnd">
              <a:solidFill>
                <a:srgbClr val="FFFFFF"/>
              </a:solidFill>
              <a:prstDash val="solid"/>
              <a:headEnd type="none" w="sm" len="sm"/>
              <a:tailEnd type="none" w="sm" len="sm"/>
            </a:ln>
          </p:spPr>
        </p:sp>
        <p:sp>
          <p:nvSpPr>
            <p:cNvPr id="40" name="AutoShape 40"/>
            <p:cNvSpPr/>
            <p:nvPr/>
          </p:nvSpPr>
          <p:spPr>
            <a:xfrm rot="1832506">
              <a:off x="13412047" y="8902957"/>
              <a:ext cx="536602" cy="0"/>
            </a:xfrm>
            <a:prstGeom prst="line">
              <a:avLst/>
            </a:prstGeom>
            <a:ln w="63500" cap="rnd">
              <a:solidFill>
                <a:srgbClr val="FFFFFF"/>
              </a:solidFill>
              <a:prstDash val="solid"/>
              <a:headEnd type="none" w="sm" len="sm"/>
              <a:tailEnd type="none" w="sm" len="sm"/>
            </a:ln>
          </p:spPr>
        </p:sp>
        <p:sp>
          <p:nvSpPr>
            <p:cNvPr id="41" name="TextBox 41"/>
            <p:cNvSpPr txBox="1"/>
            <p:nvPr/>
          </p:nvSpPr>
          <p:spPr>
            <a:xfrm>
              <a:off x="0" y="47625"/>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0</a:t>
              </a:r>
            </a:p>
          </p:txBody>
        </p:sp>
        <p:sp>
          <p:nvSpPr>
            <p:cNvPr id="42" name="TextBox 42"/>
            <p:cNvSpPr txBox="1"/>
            <p:nvPr/>
          </p:nvSpPr>
          <p:spPr>
            <a:xfrm>
              <a:off x="1438578" y="862741"/>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a:t>
              </a:r>
            </a:p>
          </p:txBody>
        </p:sp>
        <p:sp>
          <p:nvSpPr>
            <p:cNvPr id="43" name="TextBox 43"/>
            <p:cNvSpPr txBox="1"/>
            <p:nvPr/>
          </p:nvSpPr>
          <p:spPr>
            <a:xfrm>
              <a:off x="2841368" y="1704415"/>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2</a:t>
              </a:r>
            </a:p>
          </p:txBody>
        </p:sp>
        <p:sp>
          <p:nvSpPr>
            <p:cNvPr id="44" name="TextBox 44"/>
            <p:cNvSpPr txBox="1"/>
            <p:nvPr/>
          </p:nvSpPr>
          <p:spPr>
            <a:xfrm>
              <a:off x="4216326" y="2546089"/>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3</a:t>
              </a:r>
            </a:p>
          </p:txBody>
        </p:sp>
        <p:sp>
          <p:nvSpPr>
            <p:cNvPr id="45" name="TextBox 45"/>
            <p:cNvSpPr txBox="1"/>
            <p:nvPr/>
          </p:nvSpPr>
          <p:spPr>
            <a:xfrm>
              <a:off x="5738840" y="3450109"/>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4</a:t>
              </a:r>
            </a:p>
          </p:txBody>
        </p:sp>
        <p:sp>
          <p:nvSpPr>
            <p:cNvPr id="46" name="TextBox 46"/>
            <p:cNvSpPr txBox="1"/>
            <p:nvPr/>
          </p:nvSpPr>
          <p:spPr>
            <a:xfrm>
              <a:off x="7112085" y="4256453"/>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5</a:t>
              </a:r>
            </a:p>
          </p:txBody>
        </p:sp>
        <p:sp>
          <p:nvSpPr>
            <p:cNvPr id="47" name="TextBox 47"/>
            <p:cNvSpPr txBox="1"/>
            <p:nvPr/>
          </p:nvSpPr>
          <p:spPr>
            <a:xfrm>
              <a:off x="8483702" y="5169164"/>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6</a:t>
              </a:r>
            </a:p>
          </p:txBody>
        </p:sp>
        <p:sp>
          <p:nvSpPr>
            <p:cNvPr id="48" name="TextBox 48"/>
            <p:cNvSpPr txBox="1"/>
            <p:nvPr/>
          </p:nvSpPr>
          <p:spPr>
            <a:xfrm>
              <a:off x="9855319" y="5943959"/>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7</a:t>
              </a:r>
            </a:p>
          </p:txBody>
        </p:sp>
        <p:sp>
          <p:nvSpPr>
            <p:cNvPr id="49" name="TextBox 49"/>
            <p:cNvSpPr txBox="1"/>
            <p:nvPr/>
          </p:nvSpPr>
          <p:spPr>
            <a:xfrm>
              <a:off x="11258109" y="6839721"/>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8</a:t>
              </a:r>
            </a:p>
          </p:txBody>
        </p:sp>
        <p:sp>
          <p:nvSpPr>
            <p:cNvPr id="50" name="TextBox 50"/>
            <p:cNvSpPr txBox="1"/>
            <p:nvPr/>
          </p:nvSpPr>
          <p:spPr>
            <a:xfrm>
              <a:off x="12624758" y="7627307"/>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9</a:t>
              </a:r>
            </a:p>
          </p:txBody>
        </p:sp>
        <p:sp>
          <p:nvSpPr>
            <p:cNvPr id="51" name="TextBox 51"/>
            <p:cNvSpPr txBox="1"/>
            <p:nvPr/>
          </p:nvSpPr>
          <p:spPr>
            <a:xfrm>
              <a:off x="13841182" y="8308500"/>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250597" y="2017680"/>
            <a:ext cx="841623" cy="84162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27745" y="3042162"/>
            <a:ext cx="841623" cy="84162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8793" y="4613089"/>
            <a:ext cx="841623" cy="841623"/>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2998" y="4613089"/>
            <a:ext cx="841623" cy="841623"/>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41851" y="3042162"/>
            <a:ext cx="841623" cy="841623"/>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15040" y="6508891"/>
            <a:ext cx="841623" cy="84162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3368" y="7377289"/>
            <a:ext cx="2446441" cy="2545062"/>
          </a:xfrm>
          <a:prstGeom prst="rect">
            <a:avLst/>
          </a:prstGeom>
        </p:spPr>
      </p:pic>
      <p:grpSp>
        <p:nvGrpSpPr>
          <p:cNvPr id="9" name="Group 9"/>
          <p:cNvGrpSpPr/>
          <p:nvPr/>
        </p:nvGrpSpPr>
        <p:grpSpPr>
          <a:xfrm>
            <a:off x="187185" y="379048"/>
            <a:ext cx="17447446" cy="1015115"/>
            <a:chOff x="0" y="0"/>
            <a:chExt cx="23263262" cy="1353486"/>
          </a:xfrm>
        </p:grpSpPr>
        <p:grpSp>
          <p:nvGrpSpPr>
            <p:cNvPr id="10" name="Group 10"/>
            <p:cNvGrpSpPr/>
            <p:nvPr/>
          </p:nvGrpSpPr>
          <p:grpSpPr>
            <a:xfrm>
              <a:off x="621577" y="0"/>
              <a:ext cx="22641685" cy="1353486"/>
              <a:chOff x="0" y="0"/>
              <a:chExt cx="24919759" cy="1489666"/>
            </a:xfrm>
          </p:grpSpPr>
          <p:sp>
            <p:nvSpPr>
              <p:cNvPr id="11" name="Freeform 11"/>
              <p:cNvSpPr/>
              <p:nvPr/>
            </p:nvSpPr>
            <p:spPr>
              <a:xfrm>
                <a:off x="0" y="0"/>
                <a:ext cx="24919760" cy="1489666"/>
              </a:xfrm>
              <a:custGeom>
                <a:avLst/>
                <a:gdLst/>
                <a:ahLst/>
                <a:cxnLst/>
                <a:rect l="l" t="t" r="r" b="b"/>
                <a:pathLst>
                  <a:path w="24919760" h="1489666">
                    <a:moveTo>
                      <a:pt x="0" y="0"/>
                    </a:moveTo>
                    <a:lnTo>
                      <a:pt x="0" y="1489666"/>
                    </a:lnTo>
                    <a:lnTo>
                      <a:pt x="24919760" y="1489666"/>
                    </a:lnTo>
                    <a:lnTo>
                      <a:pt x="24919760" y="0"/>
                    </a:lnTo>
                    <a:lnTo>
                      <a:pt x="0" y="0"/>
                    </a:lnTo>
                    <a:close/>
                    <a:moveTo>
                      <a:pt x="24858799" y="1428706"/>
                    </a:moveTo>
                    <a:lnTo>
                      <a:pt x="59690" y="1428706"/>
                    </a:lnTo>
                    <a:lnTo>
                      <a:pt x="59690" y="59690"/>
                    </a:lnTo>
                    <a:lnTo>
                      <a:pt x="24858799" y="59690"/>
                    </a:lnTo>
                    <a:lnTo>
                      <a:pt x="24858799" y="1428706"/>
                    </a:lnTo>
                    <a:close/>
                  </a:path>
                </a:pathLst>
              </a:custGeom>
              <a:solidFill>
                <a:srgbClr val="FFFFFF"/>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122019" cy="1092566"/>
            </a:xfrm>
            <a:prstGeom prst="rect">
              <a:avLst/>
            </a:prstGeom>
          </p:spPr>
        </p:pic>
        <p:sp>
          <p:nvSpPr>
            <p:cNvPr id="13" name="TextBox 13"/>
            <p:cNvSpPr txBox="1"/>
            <p:nvPr/>
          </p:nvSpPr>
          <p:spPr>
            <a:xfrm>
              <a:off x="1340231" y="435674"/>
              <a:ext cx="19944132"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a:rPr>
                <a:t>VD: Dựng cây (1 chiều) với các giá trị 0, 1, 2, 3, 4, 5, 6, 7, 8, 9, 10</a:t>
              </a:r>
            </a:p>
          </p:txBody>
        </p:sp>
      </p:grpSp>
      <p:sp>
        <p:nvSpPr>
          <p:cNvPr id="14" name="TextBox 14"/>
          <p:cNvSpPr txBox="1"/>
          <p:nvPr/>
        </p:nvSpPr>
        <p:spPr>
          <a:xfrm>
            <a:off x="8559479" y="2252718"/>
            <a:ext cx="532741" cy="399704"/>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5</a:t>
            </a:r>
          </a:p>
        </p:txBody>
      </p:sp>
      <p:sp>
        <p:nvSpPr>
          <p:cNvPr id="15" name="TextBox 15"/>
          <p:cNvSpPr txBox="1"/>
          <p:nvPr/>
        </p:nvSpPr>
        <p:spPr>
          <a:xfrm>
            <a:off x="6636627" y="3291212"/>
            <a:ext cx="532741" cy="399704"/>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2</a:t>
            </a:r>
          </a:p>
        </p:txBody>
      </p:sp>
      <p:sp>
        <p:nvSpPr>
          <p:cNvPr id="16" name="TextBox 16"/>
          <p:cNvSpPr txBox="1"/>
          <p:nvPr/>
        </p:nvSpPr>
        <p:spPr>
          <a:xfrm>
            <a:off x="10550733" y="3420456"/>
            <a:ext cx="532741" cy="399704"/>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8</a:t>
            </a:r>
          </a:p>
        </p:txBody>
      </p:sp>
      <p:sp>
        <p:nvSpPr>
          <p:cNvPr id="17" name="TextBox 17"/>
          <p:cNvSpPr txBox="1"/>
          <p:nvPr/>
        </p:nvSpPr>
        <p:spPr>
          <a:xfrm>
            <a:off x="4823923" y="6767951"/>
            <a:ext cx="532741" cy="399704"/>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0</a:t>
            </a:r>
          </a:p>
        </p:txBody>
      </p:sp>
      <p:sp>
        <p:nvSpPr>
          <p:cNvPr id="18" name="AutoShape 18"/>
          <p:cNvSpPr/>
          <p:nvPr/>
        </p:nvSpPr>
        <p:spPr>
          <a:xfrm rot="8961379">
            <a:off x="6896118" y="2802939"/>
            <a:ext cx="1443104" cy="0"/>
          </a:xfrm>
          <a:prstGeom prst="line">
            <a:avLst/>
          </a:prstGeom>
          <a:ln w="47625" cap="rnd">
            <a:solidFill>
              <a:srgbClr val="FFFFFF"/>
            </a:solidFill>
            <a:prstDash val="solid"/>
            <a:headEnd type="none" w="sm" len="sm"/>
            <a:tailEnd type="arrow" w="med" len="sm"/>
          </a:ln>
        </p:spPr>
      </p:sp>
      <p:sp>
        <p:nvSpPr>
          <p:cNvPr id="19" name="AutoShape 19"/>
          <p:cNvSpPr/>
          <p:nvPr/>
        </p:nvSpPr>
        <p:spPr>
          <a:xfrm rot="1762481">
            <a:off x="8934123" y="2861284"/>
            <a:ext cx="1443104" cy="0"/>
          </a:xfrm>
          <a:prstGeom prst="line">
            <a:avLst/>
          </a:prstGeom>
          <a:ln w="47625" cap="rnd">
            <a:solidFill>
              <a:srgbClr val="FFFFFF"/>
            </a:solidFill>
            <a:prstDash val="solid"/>
            <a:headEnd type="none" w="sm" len="sm"/>
            <a:tailEnd type="arrow" w="med" len="sm"/>
          </a:ln>
        </p:spPr>
      </p:sp>
      <p:sp>
        <p:nvSpPr>
          <p:cNvPr id="20" name="AutoShape 20"/>
          <p:cNvSpPr/>
          <p:nvPr/>
        </p:nvSpPr>
        <p:spPr>
          <a:xfrm rot="6950735">
            <a:off x="5595178" y="4133195"/>
            <a:ext cx="990477" cy="0"/>
          </a:xfrm>
          <a:prstGeom prst="line">
            <a:avLst/>
          </a:prstGeom>
          <a:ln w="47625" cap="rnd">
            <a:solidFill>
              <a:srgbClr val="FFFFFF"/>
            </a:solidFill>
            <a:prstDash val="solid"/>
            <a:headEnd type="none" w="sm" len="sm"/>
            <a:tailEnd type="arrow" w="med" len="sm"/>
          </a:ln>
        </p:spPr>
      </p:sp>
      <p:sp>
        <p:nvSpPr>
          <p:cNvPr id="21" name="AutoShape 21"/>
          <p:cNvSpPr/>
          <p:nvPr/>
        </p:nvSpPr>
        <p:spPr>
          <a:xfrm rot="6788798">
            <a:off x="4759222" y="5926370"/>
            <a:ext cx="1194882" cy="0"/>
          </a:xfrm>
          <a:prstGeom prst="line">
            <a:avLst/>
          </a:prstGeom>
          <a:ln w="47625" cap="rnd">
            <a:solidFill>
              <a:srgbClr val="FFFFFF"/>
            </a:solidFill>
            <a:prstDash val="solid"/>
            <a:headEnd type="none" w="sm" len="sm"/>
            <a:tailEnd type="arrow" w="med" len="sm"/>
          </a:ln>
        </p:spPr>
      </p:sp>
      <p:sp>
        <p:nvSpPr>
          <p:cNvPr id="22" name="AutoShape 22"/>
          <p:cNvSpPr/>
          <p:nvPr/>
        </p:nvSpPr>
        <p:spPr>
          <a:xfrm rot="4264193">
            <a:off x="6727795" y="4149234"/>
            <a:ext cx="998230" cy="0"/>
          </a:xfrm>
          <a:prstGeom prst="line">
            <a:avLst/>
          </a:prstGeom>
          <a:ln w="47625" cap="rnd">
            <a:solidFill>
              <a:srgbClr val="FFFFFF"/>
            </a:solidFill>
            <a:prstDash val="solid"/>
            <a:headEnd type="none" w="sm" len="sm"/>
            <a:tailEnd type="arrow" w="med" len="sm"/>
          </a:ln>
        </p:spPr>
      </p:sp>
      <p:sp>
        <p:nvSpPr>
          <p:cNvPr id="23" name="TextBox 23"/>
          <p:cNvSpPr txBox="1"/>
          <p:nvPr/>
        </p:nvSpPr>
        <p:spPr>
          <a:xfrm>
            <a:off x="5557676" y="4872149"/>
            <a:ext cx="532741" cy="399704"/>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1</a:t>
            </a:r>
          </a:p>
        </p:txBody>
      </p:sp>
      <p:sp>
        <p:nvSpPr>
          <p:cNvPr id="24" name="TextBox 24"/>
          <p:cNvSpPr txBox="1"/>
          <p:nvPr/>
        </p:nvSpPr>
        <p:spPr>
          <a:xfrm>
            <a:off x="7175243" y="4872149"/>
            <a:ext cx="532741" cy="399704"/>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3</a:t>
            </a:r>
          </a:p>
        </p:txBody>
      </p:sp>
      <p:sp>
        <p:nvSpPr>
          <p:cNvPr id="25" name="AutoShape 25"/>
          <p:cNvSpPr/>
          <p:nvPr/>
        </p:nvSpPr>
        <p:spPr>
          <a:xfrm rot="4293484">
            <a:off x="7108730" y="6061094"/>
            <a:ext cx="1279392" cy="0"/>
          </a:xfrm>
          <a:prstGeom prst="line">
            <a:avLst/>
          </a:prstGeom>
          <a:ln w="47625" cap="rnd">
            <a:solidFill>
              <a:srgbClr val="FFFFFF"/>
            </a:solidFill>
            <a:prstDash val="solid"/>
            <a:headEnd type="none" w="sm" len="sm"/>
            <a:tailEnd type="arrow" w="med" len="sm"/>
          </a:ln>
        </p:spPr>
      </p:sp>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48427" y="6535666"/>
            <a:ext cx="841623" cy="841623"/>
          </a:xfrm>
          <a:prstGeom prst="rect">
            <a:avLst/>
          </a:prstGeom>
        </p:spPr>
      </p:pic>
      <p:sp>
        <p:nvSpPr>
          <p:cNvPr id="27" name="TextBox 27"/>
          <p:cNvSpPr txBox="1"/>
          <p:nvPr/>
        </p:nvSpPr>
        <p:spPr>
          <a:xfrm>
            <a:off x="8057309" y="6767951"/>
            <a:ext cx="532741" cy="399704"/>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4</a:t>
            </a:r>
          </a:p>
        </p:txBody>
      </p:sp>
      <p:sp>
        <p:nvSpPr>
          <p:cNvPr id="28" name="AutoShape 28"/>
          <p:cNvSpPr/>
          <p:nvPr/>
        </p:nvSpPr>
        <p:spPr>
          <a:xfrm rot="6180230">
            <a:off x="9746612" y="4172997"/>
            <a:ext cx="990477" cy="0"/>
          </a:xfrm>
          <a:prstGeom prst="line">
            <a:avLst/>
          </a:prstGeom>
          <a:ln w="47625" cap="rnd">
            <a:solidFill>
              <a:srgbClr val="FFFFFF"/>
            </a:solidFill>
            <a:prstDash val="solid"/>
            <a:headEnd type="none" w="sm" len="sm"/>
            <a:tailEnd type="arrow" w="med" len="sm"/>
          </a:ln>
        </p:spPr>
      </p:sp>
      <p:pic>
        <p:nvPicPr>
          <p:cNvPr id="29" name="Picture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655675" y="4613089"/>
            <a:ext cx="841623" cy="841623"/>
          </a:xfrm>
          <a:prstGeom prst="rect">
            <a:avLst/>
          </a:prstGeom>
        </p:spPr>
      </p:pic>
      <p:sp>
        <p:nvSpPr>
          <p:cNvPr id="30" name="TextBox 30"/>
          <p:cNvSpPr txBox="1"/>
          <p:nvPr/>
        </p:nvSpPr>
        <p:spPr>
          <a:xfrm>
            <a:off x="9964557" y="4872149"/>
            <a:ext cx="532741" cy="399704"/>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7</a:t>
            </a:r>
          </a:p>
        </p:txBody>
      </p:sp>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00228" y="6535666"/>
            <a:ext cx="841623" cy="841623"/>
          </a:xfrm>
          <a:prstGeom prst="rect">
            <a:avLst/>
          </a:prstGeom>
        </p:spPr>
      </p:pic>
      <p:sp>
        <p:nvSpPr>
          <p:cNvPr id="32" name="AutoShape 32"/>
          <p:cNvSpPr/>
          <p:nvPr/>
        </p:nvSpPr>
        <p:spPr>
          <a:xfrm rot="6021464">
            <a:off x="9383480" y="5982220"/>
            <a:ext cx="1022376" cy="0"/>
          </a:xfrm>
          <a:prstGeom prst="line">
            <a:avLst/>
          </a:prstGeom>
          <a:ln w="47625" cap="rnd">
            <a:solidFill>
              <a:srgbClr val="FFFFFF"/>
            </a:solidFill>
            <a:prstDash val="solid"/>
            <a:headEnd type="none" w="sm" len="sm"/>
            <a:tailEnd type="arrow" w="med" len="sm"/>
          </a:ln>
        </p:spPr>
      </p:sp>
      <p:sp>
        <p:nvSpPr>
          <p:cNvPr id="33" name="TextBox 33"/>
          <p:cNvSpPr txBox="1"/>
          <p:nvPr/>
        </p:nvSpPr>
        <p:spPr>
          <a:xfrm>
            <a:off x="9698187" y="6767951"/>
            <a:ext cx="532741" cy="399704"/>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6</a:t>
            </a:r>
          </a:p>
        </p:txBody>
      </p:sp>
      <p:sp>
        <p:nvSpPr>
          <p:cNvPr id="34" name="AutoShape 34"/>
          <p:cNvSpPr/>
          <p:nvPr/>
        </p:nvSpPr>
        <p:spPr>
          <a:xfrm rot="4264193">
            <a:off x="10584359" y="4181048"/>
            <a:ext cx="998230" cy="0"/>
          </a:xfrm>
          <a:prstGeom prst="line">
            <a:avLst/>
          </a:prstGeom>
          <a:ln w="47625" cap="rnd">
            <a:solidFill>
              <a:srgbClr val="FFFFFF"/>
            </a:solidFill>
            <a:prstDash val="solid"/>
            <a:headEnd type="none" w="sm" len="sm"/>
            <a:tailEnd type="arrow" w="med" len="sm"/>
          </a:ln>
        </p:spPr>
      </p:sp>
      <p:pic>
        <p:nvPicPr>
          <p:cNvPr id="35" name="Picture 3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83474" y="4549851"/>
            <a:ext cx="841623" cy="841623"/>
          </a:xfrm>
          <a:prstGeom prst="rect">
            <a:avLst/>
          </a:prstGeom>
        </p:spPr>
      </p:pic>
      <p:sp>
        <p:nvSpPr>
          <p:cNvPr id="36" name="TextBox 36"/>
          <p:cNvSpPr txBox="1"/>
          <p:nvPr/>
        </p:nvSpPr>
        <p:spPr>
          <a:xfrm>
            <a:off x="11392356" y="4808910"/>
            <a:ext cx="532741" cy="399704"/>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9</a:t>
            </a:r>
          </a:p>
        </p:txBody>
      </p:sp>
      <p:pic>
        <p:nvPicPr>
          <p:cNvPr id="37" name="Picture 3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58726" y="6508891"/>
            <a:ext cx="841623" cy="841623"/>
          </a:xfrm>
          <a:prstGeom prst="rect">
            <a:avLst/>
          </a:prstGeom>
        </p:spPr>
      </p:pic>
      <p:sp>
        <p:nvSpPr>
          <p:cNvPr id="38" name="AutoShape 38"/>
          <p:cNvSpPr/>
          <p:nvPr/>
        </p:nvSpPr>
        <p:spPr>
          <a:xfrm rot="4293484">
            <a:off x="11214889" y="5982220"/>
            <a:ext cx="1279392" cy="0"/>
          </a:xfrm>
          <a:prstGeom prst="line">
            <a:avLst/>
          </a:prstGeom>
          <a:ln w="47625" cap="rnd">
            <a:solidFill>
              <a:srgbClr val="FFFFFF"/>
            </a:solidFill>
            <a:prstDash val="solid"/>
            <a:headEnd type="none" w="sm" len="sm"/>
            <a:tailEnd type="arrow" w="med" len="sm"/>
          </a:ln>
        </p:spPr>
      </p:sp>
      <p:sp>
        <p:nvSpPr>
          <p:cNvPr id="39" name="TextBox 39"/>
          <p:cNvSpPr txBox="1"/>
          <p:nvPr/>
        </p:nvSpPr>
        <p:spPr>
          <a:xfrm>
            <a:off x="11925097" y="6767951"/>
            <a:ext cx="532741" cy="399704"/>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10</a:t>
            </a:r>
          </a:p>
        </p:txBody>
      </p:sp>
      <p:sp>
        <p:nvSpPr>
          <p:cNvPr id="40" name="TextBox 40"/>
          <p:cNvSpPr txBox="1"/>
          <p:nvPr/>
        </p:nvSpPr>
        <p:spPr>
          <a:xfrm>
            <a:off x="8259292" y="1742790"/>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0</a:t>
            </a:r>
          </a:p>
        </p:txBody>
      </p:sp>
      <p:sp>
        <p:nvSpPr>
          <p:cNvPr id="41" name="TextBox 41"/>
          <p:cNvSpPr txBox="1"/>
          <p:nvPr/>
        </p:nvSpPr>
        <p:spPr>
          <a:xfrm>
            <a:off x="6284660" y="2713119"/>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a:t>
            </a:r>
          </a:p>
        </p:txBody>
      </p:sp>
      <p:sp>
        <p:nvSpPr>
          <p:cNvPr id="42" name="TextBox 42"/>
          <p:cNvSpPr txBox="1"/>
          <p:nvPr/>
        </p:nvSpPr>
        <p:spPr>
          <a:xfrm>
            <a:off x="5227251" y="4274961"/>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2</a:t>
            </a:r>
          </a:p>
        </p:txBody>
      </p:sp>
      <p:sp>
        <p:nvSpPr>
          <p:cNvPr id="43" name="TextBox 43"/>
          <p:cNvSpPr txBox="1"/>
          <p:nvPr/>
        </p:nvSpPr>
        <p:spPr>
          <a:xfrm>
            <a:off x="4515040" y="6238283"/>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3</a:t>
            </a:r>
          </a:p>
        </p:txBody>
      </p:sp>
      <p:sp>
        <p:nvSpPr>
          <p:cNvPr id="44" name="TextBox 44"/>
          <p:cNvSpPr txBox="1"/>
          <p:nvPr/>
        </p:nvSpPr>
        <p:spPr>
          <a:xfrm>
            <a:off x="7169368" y="4338200"/>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4</a:t>
            </a:r>
          </a:p>
        </p:txBody>
      </p:sp>
      <p:sp>
        <p:nvSpPr>
          <p:cNvPr id="45" name="TextBox 45"/>
          <p:cNvSpPr txBox="1"/>
          <p:nvPr/>
        </p:nvSpPr>
        <p:spPr>
          <a:xfrm>
            <a:off x="7726884" y="6260777"/>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5</a:t>
            </a:r>
          </a:p>
        </p:txBody>
      </p:sp>
      <p:sp>
        <p:nvSpPr>
          <p:cNvPr id="46" name="TextBox 46"/>
          <p:cNvSpPr txBox="1"/>
          <p:nvPr/>
        </p:nvSpPr>
        <p:spPr>
          <a:xfrm>
            <a:off x="10230928" y="2700047"/>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6</a:t>
            </a:r>
          </a:p>
        </p:txBody>
      </p:sp>
      <p:sp>
        <p:nvSpPr>
          <p:cNvPr id="47" name="TextBox 47"/>
          <p:cNvSpPr txBox="1"/>
          <p:nvPr/>
        </p:nvSpPr>
        <p:spPr>
          <a:xfrm>
            <a:off x="9452314" y="4274961"/>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7</a:t>
            </a:r>
          </a:p>
        </p:txBody>
      </p:sp>
      <p:sp>
        <p:nvSpPr>
          <p:cNvPr id="48" name="TextBox 48"/>
          <p:cNvSpPr txBox="1"/>
          <p:nvPr/>
        </p:nvSpPr>
        <p:spPr>
          <a:xfrm>
            <a:off x="9125293" y="6260777"/>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8</a:t>
            </a:r>
          </a:p>
        </p:txBody>
      </p:sp>
      <p:sp>
        <p:nvSpPr>
          <p:cNvPr id="49" name="TextBox 49"/>
          <p:cNvSpPr txBox="1"/>
          <p:nvPr/>
        </p:nvSpPr>
        <p:spPr>
          <a:xfrm>
            <a:off x="11083474" y="4244435"/>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9</a:t>
            </a:r>
          </a:p>
        </p:txBody>
      </p:sp>
      <p:sp>
        <p:nvSpPr>
          <p:cNvPr id="50" name="TextBox 50"/>
          <p:cNvSpPr txBox="1"/>
          <p:nvPr/>
        </p:nvSpPr>
        <p:spPr>
          <a:xfrm>
            <a:off x="11854585" y="6260777"/>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4616338" y="6615338"/>
            <a:ext cx="7343324" cy="734332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id="5" name="Group 5"/>
          <p:cNvGrpSpPr/>
          <p:nvPr/>
        </p:nvGrpSpPr>
        <p:grpSpPr>
          <a:xfrm>
            <a:off x="15858062" y="7857062"/>
            <a:ext cx="4859876" cy="4859876"/>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pic>
        <p:nvPicPr>
          <p:cNvPr id="7" name="Picture 7"/>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74739"/>
          <a:stretch>
            <a:fillRect/>
          </a:stretch>
        </p:blipFill>
        <p:spPr>
          <a:xfrm rot="-5400000">
            <a:off x="17552584" y="8468392"/>
            <a:ext cx="1835004" cy="3450521"/>
          </a:xfrm>
          <a:prstGeom prst="rect">
            <a:avLst/>
          </a:prstGeom>
        </p:spPr>
      </p:pic>
      <p:grpSp>
        <p:nvGrpSpPr>
          <p:cNvPr id="8" name="Group 8"/>
          <p:cNvGrpSpPr/>
          <p:nvPr/>
        </p:nvGrpSpPr>
        <p:grpSpPr>
          <a:xfrm>
            <a:off x="158413" y="566635"/>
            <a:ext cx="6998786" cy="1581721"/>
            <a:chOff x="0" y="0"/>
            <a:chExt cx="9331714" cy="2108961"/>
          </a:xfrm>
        </p:grpSpPr>
        <p:sp>
          <p:nvSpPr>
            <p:cNvPr id="9" name="TextBox 9"/>
            <p:cNvSpPr txBox="1"/>
            <p:nvPr/>
          </p:nvSpPr>
          <p:spPr>
            <a:xfrm>
              <a:off x="1501208" y="165660"/>
              <a:ext cx="7830506" cy="1015153"/>
            </a:xfrm>
            <a:prstGeom prst="rect">
              <a:avLst/>
            </a:prstGeom>
          </p:spPr>
          <p:txBody>
            <a:bodyPr lIns="0" tIns="0" rIns="0" bIns="0" rtlCol="0" anchor="t">
              <a:spAutoFit/>
            </a:bodyPr>
            <a:lstStyle/>
            <a:p>
              <a:pPr algn="ctr">
                <a:lnSpc>
                  <a:spcPts val="5600"/>
                </a:lnSpc>
              </a:pPr>
              <a:r>
                <a:rPr lang="en-US" sz="5600">
                  <a:solidFill>
                    <a:srgbClr val="441E82"/>
                  </a:solidFill>
                  <a:latin typeface="Nourd Bold Bold"/>
                </a:rPr>
                <a:t>Guiding steps</a:t>
              </a:r>
            </a:p>
          </p:txBody>
        </p:sp>
        <p:pic>
          <p:nvPicPr>
            <p:cNvPr id="10" name="Picture 10"/>
            <p:cNvPicPr>
              <a:picLocks noChangeAspect="1"/>
            </p:cNvPicPr>
            <p:nvPr/>
          </p:nvPicPr>
          <p:blipFill>
            <a:blip r:embed="rId5"/>
            <a:srcRect t="14916" b="10282"/>
            <a:stretch>
              <a:fillRect/>
            </a:stretch>
          </p:blipFill>
          <p:spPr>
            <a:xfrm rot="8477937">
              <a:off x="31291" y="607915"/>
              <a:ext cx="2258183" cy="893132"/>
            </a:xfrm>
            <a:prstGeom prst="rect">
              <a:avLst/>
            </a:prstGeom>
          </p:spPr>
        </p:pic>
      </p:grpSp>
      <p:grpSp>
        <p:nvGrpSpPr>
          <p:cNvPr id="11" name="Group 11"/>
          <p:cNvGrpSpPr/>
          <p:nvPr/>
        </p:nvGrpSpPr>
        <p:grpSpPr>
          <a:xfrm>
            <a:off x="1280453" y="1722074"/>
            <a:ext cx="2400135" cy="3438229"/>
            <a:chOff x="0" y="0"/>
            <a:chExt cx="3200180" cy="4584305"/>
          </a:xfrm>
        </p:grpSpPr>
        <p:grpSp>
          <p:nvGrpSpPr>
            <p:cNvPr id="12" name="Group 12"/>
            <p:cNvGrpSpPr/>
            <p:nvPr/>
          </p:nvGrpSpPr>
          <p:grpSpPr>
            <a:xfrm>
              <a:off x="0" y="0"/>
              <a:ext cx="3198461" cy="1662518"/>
              <a:chOff x="0" y="0"/>
              <a:chExt cx="1270521" cy="660400"/>
            </a:xfrm>
          </p:grpSpPr>
          <p:sp>
            <p:nvSpPr>
              <p:cNvPr id="13" name="Freeform 13"/>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F6A6C2"/>
              </a:solidFill>
            </p:spPr>
          </p:sp>
        </p:grpSp>
        <p:grpSp>
          <p:nvGrpSpPr>
            <p:cNvPr id="14" name="Group 14"/>
            <p:cNvGrpSpPr/>
            <p:nvPr/>
          </p:nvGrpSpPr>
          <p:grpSpPr>
            <a:xfrm>
              <a:off x="3436" y="1133103"/>
              <a:ext cx="3195025" cy="3451202"/>
              <a:chOff x="0" y="0"/>
              <a:chExt cx="2771140" cy="2993330"/>
            </a:xfrm>
          </p:grpSpPr>
          <p:sp>
            <p:nvSpPr>
              <p:cNvPr id="15" name="Freeform 15"/>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16" name="TextBox 16"/>
            <p:cNvSpPr txBox="1"/>
            <p:nvPr/>
          </p:nvSpPr>
          <p:spPr>
            <a:xfrm>
              <a:off x="3436" y="333638"/>
              <a:ext cx="3196743" cy="517102"/>
            </a:xfrm>
            <a:prstGeom prst="rect">
              <a:avLst/>
            </a:prstGeom>
          </p:spPr>
          <p:txBody>
            <a:bodyPr lIns="0" tIns="0" rIns="0" bIns="0" rtlCol="0" anchor="t">
              <a:spAutoFit/>
            </a:bodyPr>
            <a:lstStyle/>
            <a:p>
              <a:pPr algn="ctr">
                <a:lnSpc>
                  <a:spcPts val="2799"/>
                </a:lnSpc>
              </a:pPr>
              <a:r>
                <a:rPr lang="en-US" sz="2799">
                  <a:solidFill>
                    <a:srgbClr val="000000"/>
                  </a:solidFill>
                  <a:latin typeface="Nourd Bold"/>
                </a:rPr>
                <a:t>Step 1</a:t>
              </a:r>
            </a:p>
          </p:txBody>
        </p:sp>
        <p:sp>
          <p:nvSpPr>
            <p:cNvPr id="17" name="TextBox 17"/>
            <p:cNvSpPr txBox="1"/>
            <p:nvPr/>
          </p:nvSpPr>
          <p:spPr>
            <a:xfrm>
              <a:off x="0" y="1774759"/>
              <a:ext cx="3195025" cy="1083945"/>
            </a:xfrm>
            <a:prstGeom prst="rect">
              <a:avLst/>
            </a:prstGeom>
          </p:spPr>
          <p:txBody>
            <a:bodyPr lIns="0" tIns="0" rIns="0" bIns="0" rtlCol="0" anchor="t">
              <a:spAutoFit/>
            </a:bodyPr>
            <a:lstStyle/>
            <a:p>
              <a:pPr algn="ctr">
                <a:lnSpc>
                  <a:spcPts val="3359"/>
                </a:lnSpc>
              </a:pPr>
              <a:r>
                <a:rPr lang="en-US" sz="2400">
                  <a:solidFill>
                    <a:srgbClr val="000000"/>
                  </a:solidFill>
                  <a:latin typeface="Montserrat Classic"/>
                </a:rPr>
                <a:t>KT node start và node and.</a:t>
              </a:r>
            </a:p>
          </p:txBody>
        </p:sp>
      </p:grpSp>
      <p:grpSp>
        <p:nvGrpSpPr>
          <p:cNvPr id="18" name="Group 18"/>
          <p:cNvGrpSpPr/>
          <p:nvPr/>
        </p:nvGrpSpPr>
        <p:grpSpPr>
          <a:xfrm>
            <a:off x="4646087" y="1736684"/>
            <a:ext cx="2398846" cy="3423618"/>
            <a:chOff x="0" y="0"/>
            <a:chExt cx="3198461" cy="4564824"/>
          </a:xfrm>
        </p:grpSpPr>
        <p:grpSp>
          <p:nvGrpSpPr>
            <p:cNvPr id="19" name="Group 19"/>
            <p:cNvGrpSpPr/>
            <p:nvPr/>
          </p:nvGrpSpPr>
          <p:grpSpPr>
            <a:xfrm>
              <a:off x="0" y="0"/>
              <a:ext cx="3198461" cy="1662518"/>
              <a:chOff x="0" y="0"/>
              <a:chExt cx="1270521" cy="660400"/>
            </a:xfrm>
          </p:grpSpPr>
          <p:sp>
            <p:nvSpPr>
              <p:cNvPr id="20" name="Freeform 20"/>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FFE786"/>
              </a:solidFill>
            </p:spPr>
          </p:sp>
        </p:grpSp>
        <p:grpSp>
          <p:nvGrpSpPr>
            <p:cNvPr id="21" name="Group 21"/>
            <p:cNvGrpSpPr/>
            <p:nvPr/>
          </p:nvGrpSpPr>
          <p:grpSpPr>
            <a:xfrm>
              <a:off x="3436" y="1113622"/>
              <a:ext cx="3195025" cy="3451202"/>
              <a:chOff x="0" y="0"/>
              <a:chExt cx="2771140" cy="2993330"/>
            </a:xfrm>
          </p:grpSpPr>
          <p:sp>
            <p:nvSpPr>
              <p:cNvPr id="22" name="Freeform 22"/>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23" name="TextBox 23"/>
            <p:cNvSpPr txBox="1"/>
            <p:nvPr/>
          </p:nvSpPr>
          <p:spPr>
            <a:xfrm>
              <a:off x="0" y="314157"/>
              <a:ext cx="3196743" cy="517102"/>
            </a:xfrm>
            <a:prstGeom prst="rect">
              <a:avLst/>
            </a:prstGeom>
          </p:spPr>
          <p:txBody>
            <a:bodyPr lIns="0" tIns="0" rIns="0" bIns="0" rtlCol="0" anchor="t">
              <a:spAutoFit/>
            </a:bodyPr>
            <a:lstStyle/>
            <a:p>
              <a:pPr algn="ctr">
                <a:lnSpc>
                  <a:spcPts val="2799"/>
                </a:lnSpc>
              </a:pPr>
              <a:r>
                <a:rPr lang="en-US" sz="2799">
                  <a:solidFill>
                    <a:srgbClr val="000000"/>
                  </a:solidFill>
                  <a:latin typeface="Nourd Bold"/>
                </a:rPr>
                <a:t>Step 2</a:t>
              </a:r>
            </a:p>
          </p:txBody>
        </p:sp>
        <p:sp>
          <p:nvSpPr>
            <p:cNvPr id="24" name="TextBox 24"/>
            <p:cNvSpPr txBox="1"/>
            <p:nvPr/>
          </p:nvSpPr>
          <p:spPr>
            <a:xfrm>
              <a:off x="0" y="1755278"/>
              <a:ext cx="3195025" cy="1083945"/>
            </a:xfrm>
            <a:prstGeom prst="rect">
              <a:avLst/>
            </a:prstGeom>
          </p:spPr>
          <p:txBody>
            <a:bodyPr lIns="0" tIns="0" rIns="0" bIns="0" rtlCol="0" anchor="t">
              <a:spAutoFit/>
            </a:bodyPr>
            <a:lstStyle/>
            <a:p>
              <a:pPr algn="ctr">
                <a:lnSpc>
                  <a:spcPts val="3359"/>
                </a:lnSpc>
              </a:pPr>
              <a:r>
                <a:rPr lang="en-US" sz="2400">
                  <a:solidFill>
                    <a:srgbClr val="000000"/>
                  </a:solidFill>
                  <a:latin typeface="Montserrat Classic"/>
                </a:rPr>
                <a:t>md=start +(end - start)/2</a:t>
              </a:r>
            </a:p>
          </p:txBody>
        </p:sp>
      </p:grpSp>
      <p:grpSp>
        <p:nvGrpSpPr>
          <p:cNvPr id="25" name="Group 25"/>
          <p:cNvGrpSpPr/>
          <p:nvPr/>
        </p:nvGrpSpPr>
        <p:grpSpPr>
          <a:xfrm>
            <a:off x="1280453" y="5727992"/>
            <a:ext cx="2401423" cy="3548158"/>
            <a:chOff x="0" y="0"/>
            <a:chExt cx="3201898" cy="4730878"/>
          </a:xfrm>
        </p:grpSpPr>
        <p:grpSp>
          <p:nvGrpSpPr>
            <p:cNvPr id="26" name="Group 26"/>
            <p:cNvGrpSpPr/>
            <p:nvPr/>
          </p:nvGrpSpPr>
          <p:grpSpPr>
            <a:xfrm>
              <a:off x="3436" y="0"/>
              <a:ext cx="3198461" cy="1662518"/>
              <a:chOff x="0" y="0"/>
              <a:chExt cx="1270521" cy="660400"/>
            </a:xfrm>
          </p:grpSpPr>
          <p:sp>
            <p:nvSpPr>
              <p:cNvPr id="27" name="Freeform 27"/>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9AE8A7"/>
              </a:solidFill>
            </p:spPr>
          </p:sp>
        </p:grpSp>
        <p:grpSp>
          <p:nvGrpSpPr>
            <p:cNvPr id="28" name="Group 28"/>
            <p:cNvGrpSpPr/>
            <p:nvPr/>
          </p:nvGrpSpPr>
          <p:grpSpPr>
            <a:xfrm>
              <a:off x="0" y="1279676"/>
              <a:ext cx="3195025" cy="3451202"/>
              <a:chOff x="0" y="0"/>
              <a:chExt cx="2771140" cy="2993330"/>
            </a:xfrm>
          </p:grpSpPr>
          <p:sp>
            <p:nvSpPr>
              <p:cNvPr id="29" name="Freeform 29"/>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30" name="TextBox 30"/>
            <p:cNvSpPr txBox="1"/>
            <p:nvPr/>
          </p:nvSpPr>
          <p:spPr>
            <a:xfrm>
              <a:off x="5154" y="386523"/>
              <a:ext cx="3196743" cy="517102"/>
            </a:xfrm>
            <a:prstGeom prst="rect">
              <a:avLst/>
            </a:prstGeom>
          </p:spPr>
          <p:txBody>
            <a:bodyPr lIns="0" tIns="0" rIns="0" bIns="0" rtlCol="0" anchor="t">
              <a:spAutoFit/>
            </a:bodyPr>
            <a:lstStyle/>
            <a:p>
              <a:pPr algn="ctr">
                <a:lnSpc>
                  <a:spcPts val="2799"/>
                </a:lnSpc>
              </a:pPr>
              <a:r>
                <a:rPr lang="en-US" sz="2799">
                  <a:solidFill>
                    <a:srgbClr val="000000"/>
                  </a:solidFill>
                  <a:latin typeface="Nourd Bold"/>
                </a:rPr>
                <a:t>Step 3</a:t>
              </a:r>
            </a:p>
          </p:txBody>
        </p:sp>
        <p:sp>
          <p:nvSpPr>
            <p:cNvPr id="31" name="TextBox 31"/>
            <p:cNvSpPr txBox="1"/>
            <p:nvPr/>
          </p:nvSpPr>
          <p:spPr>
            <a:xfrm>
              <a:off x="0" y="1434775"/>
              <a:ext cx="3195025" cy="2760345"/>
            </a:xfrm>
            <a:prstGeom prst="rect">
              <a:avLst/>
            </a:prstGeom>
          </p:spPr>
          <p:txBody>
            <a:bodyPr lIns="0" tIns="0" rIns="0" bIns="0" rtlCol="0" anchor="t">
              <a:spAutoFit/>
            </a:bodyPr>
            <a:lstStyle/>
            <a:p>
              <a:pPr algn="ctr">
                <a:lnSpc>
                  <a:spcPts val="3359"/>
                </a:lnSpc>
              </a:pPr>
              <a:r>
                <a:rPr lang="en-US" sz="2400">
                  <a:solidFill>
                    <a:srgbClr val="000000"/>
                  </a:solidFill>
                  <a:latin typeface="Montserrat Classic"/>
                </a:rPr>
                <a:t>Bắt đầu vòng lặp while. Trong đó, pivot=md-&gt;x-&gt;[idx]</a:t>
              </a:r>
            </a:p>
          </p:txBody>
        </p:sp>
      </p:grpSp>
      <p:grpSp>
        <p:nvGrpSpPr>
          <p:cNvPr id="32" name="Group 32"/>
          <p:cNvGrpSpPr/>
          <p:nvPr/>
        </p:nvGrpSpPr>
        <p:grpSpPr>
          <a:xfrm>
            <a:off x="4644799" y="5782267"/>
            <a:ext cx="2402712" cy="3493884"/>
            <a:chOff x="0" y="0"/>
            <a:chExt cx="3203616" cy="4658512"/>
          </a:xfrm>
        </p:grpSpPr>
        <p:grpSp>
          <p:nvGrpSpPr>
            <p:cNvPr id="33" name="Group 33"/>
            <p:cNvGrpSpPr/>
            <p:nvPr/>
          </p:nvGrpSpPr>
          <p:grpSpPr>
            <a:xfrm>
              <a:off x="5154" y="0"/>
              <a:ext cx="3198461" cy="1662518"/>
              <a:chOff x="0" y="0"/>
              <a:chExt cx="1270521" cy="660400"/>
            </a:xfrm>
          </p:grpSpPr>
          <p:sp>
            <p:nvSpPr>
              <p:cNvPr id="34" name="Freeform 34"/>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8AABFF"/>
              </a:solidFill>
            </p:spPr>
          </p:sp>
        </p:grpSp>
        <p:grpSp>
          <p:nvGrpSpPr>
            <p:cNvPr id="35" name="Group 35"/>
            <p:cNvGrpSpPr/>
            <p:nvPr/>
          </p:nvGrpSpPr>
          <p:grpSpPr>
            <a:xfrm>
              <a:off x="0" y="1207310"/>
              <a:ext cx="3195025" cy="3451202"/>
              <a:chOff x="0" y="0"/>
              <a:chExt cx="2771140" cy="2993330"/>
            </a:xfrm>
          </p:grpSpPr>
          <p:sp>
            <p:nvSpPr>
              <p:cNvPr id="36" name="Freeform 36"/>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37" name="TextBox 37"/>
            <p:cNvSpPr txBox="1"/>
            <p:nvPr/>
          </p:nvSpPr>
          <p:spPr>
            <a:xfrm>
              <a:off x="0" y="314157"/>
              <a:ext cx="3196743" cy="517102"/>
            </a:xfrm>
            <a:prstGeom prst="rect">
              <a:avLst/>
            </a:prstGeom>
          </p:spPr>
          <p:txBody>
            <a:bodyPr lIns="0" tIns="0" rIns="0" bIns="0" rtlCol="0" anchor="t">
              <a:spAutoFit/>
            </a:bodyPr>
            <a:lstStyle/>
            <a:p>
              <a:pPr algn="ctr">
                <a:lnSpc>
                  <a:spcPts val="2799"/>
                </a:lnSpc>
              </a:pPr>
              <a:r>
                <a:rPr lang="en-US" sz="2799">
                  <a:solidFill>
                    <a:srgbClr val="000000"/>
                  </a:solidFill>
                  <a:latin typeface="Nourd Bold"/>
                </a:rPr>
                <a:t>Step 4</a:t>
              </a:r>
            </a:p>
          </p:txBody>
        </p:sp>
        <p:sp>
          <p:nvSpPr>
            <p:cNvPr id="38" name="TextBox 38"/>
            <p:cNvSpPr txBox="1"/>
            <p:nvPr/>
          </p:nvSpPr>
          <p:spPr>
            <a:xfrm>
              <a:off x="8591" y="1682449"/>
              <a:ext cx="3195025" cy="1083945"/>
            </a:xfrm>
            <a:prstGeom prst="rect">
              <a:avLst/>
            </a:prstGeom>
          </p:spPr>
          <p:txBody>
            <a:bodyPr lIns="0" tIns="0" rIns="0" bIns="0" rtlCol="0" anchor="t">
              <a:spAutoFit/>
            </a:bodyPr>
            <a:lstStyle/>
            <a:p>
              <a:pPr algn="ctr">
                <a:lnSpc>
                  <a:spcPts val="3359"/>
                </a:lnSpc>
              </a:pPr>
              <a:r>
                <a:rPr lang="en-US" sz="2400">
                  <a:solidFill>
                    <a:srgbClr val="000000"/>
                  </a:solidFill>
                  <a:latin typeface="Montserrat Classic"/>
                </a:rPr>
                <a:t>swap(md,end-1)</a:t>
              </a:r>
            </a:p>
          </p:txBody>
        </p:sp>
      </p:grpSp>
      <p:grpSp>
        <p:nvGrpSpPr>
          <p:cNvPr id="39" name="Group 39"/>
          <p:cNvGrpSpPr/>
          <p:nvPr/>
        </p:nvGrpSpPr>
        <p:grpSpPr>
          <a:xfrm>
            <a:off x="4917961" y="-2348863"/>
            <a:ext cx="15799977" cy="14984725"/>
            <a:chOff x="0" y="0"/>
            <a:chExt cx="21066635" cy="19979634"/>
          </a:xfrm>
        </p:grpSpPr>
        <p:pic>
          <p:nvPicPr>
            <p:cNvPr id="40" name="Picture 4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183936">
              <a:off x="2059436" y="2416285"/>
              <a:ext cx="16947764" cy="15147064"/>
            </a:xfrm>
            <a:prstGeom prst="rect">
              <a:avLst/>
            </a:prstGeom>
          </p:spPr>
        </p:pic>
        <p:pic>
          <p:nvPicPr>
            <p:cNvPr id="41" name="Picture 41"/>
            <p:cNvPicPr>
              <a:picLocks noChangeAspect="1"/>
            </p:cNvPicPr>
            <p:nvPr/>
          </p:nvPicPr>
          <p:blipFill>
            <a:blip r:embed="rId8"/>
            <a:srcRect b="1244"/>
            <a:stretch>
              <a:fillRect/>
            </a:stretch>
          </p:blipFill>
          <p:spPr>
            <a:xfrm>
              <a:off x="4844559" y="6437434"/>
              <a:ext cx="11377517" cy="6838776"/>
            </a:xfrm>
            <a:prstGeom prst="rect">
              <a:avLst/>
            </a:prstGeom>
          </p:spPr>
        </p:pic>
        <p:sp>
          <p:nvSpPr>
            <p:cNvPr id="42" name="TextBox 42"/>
            <p:cNvSpPr txBox="1"/>
            <p:nvPr/>
          </p:nvSpPr>
          <p:spPr>
            <a:xfrm>
              <a:off x="8169818" y="13437367"/>
              <a:ext cx="4727000" cy="773160"/>
            </a:xfrm>
            <a:prstGeom prst="rect">
              <a:avLst/>
            </a:prstGeom>
          </p:spPr>
          <p:txBody>
            <a:bodyPr lIns="0" tIns="0" rIns="0" bIns="0" rtlCol="0" anchor="t">
              <a:spAutoFit/>
            </a:bodyPr>
            <a:lstStyle/>
            <a:p>
              <a:pPr algn="ctr">
                <a:lnSpc>
                  <a:spcPts val="4971"/>
                </a:lnSpc>
              </a:pPr>
              <a:r>
                <a:rPr lang="en-US" sz="3550">
                  <a:solidFill>
                    <a:srgbClr val="FFFFFF"/>
                  </a:solidFill>
                  <a:latin typeface="Montserrat Extra-Bold"/>
                </a:rPr>
                <a:t>#Tìm Trung vị</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74739"/>
          <a:stretch>
            <a:fillRect/>
          </a:stretch>
        </p:blipFill>
        <p:spPr>
          <a:xfrm rot="-5400000">
            <a:off x="17370498" y="8795710"/>
            <a:ext cx="1835004" cy="3450521"/>
          </a:xfrm>
          <a:prstGeom prst="rect">
            <a:avLst/>
          </a:prstGeom>
        </p:spPr>
      </p:pic>
      <p:grpSp>
        <p:nvGrpSpPr>
          <p:cNvPr id="4" name="Group 4"/>
          <p:cNvGrpSpPr/>
          <p:nvPr/>
        </p:nvGrpSpPr>
        <p:grpSpPr>
          <a:xfrm>
            <a:off x="158413" y="510405"/>
            <a:ext cx="6889098" cy="1637951"/>
            <a:chOff x="0" y="0"/>
            <a:chExt cx="9185464" cy="2183934"/>
          </a:xfrm>
        </p:grpSpPr>
        <p:sp>
          <p:nvSpPr>
            <p:cNvPr id="5" name="TextBox 5"/>
            <p:cNvSpPr txBox="1"/>
            <p:nvPr/>
          </p:nvSpPr>
          <p:spPr>
            <a:xfrm>
              <a:off x="1822933" y="114300"/>
              <a:ext cx="7362531" cy="1015153"/>
            </a:xfrm>
            <a:prstGeom prst="rect">
              <a:avLst/>
            </a:prstGeom>
          </p:spPr>
          <p:txBody>
            <a:bodyPr lIns="0" tIns="0" rIns="0" bIns="0" rtlCol="0" anchor="t">
              <a:spAutoFit/>
            </a:bodyPr>
            <a:lstStyle/>
            <a:p>
              <a:pPr algn="ctr">
                <a:lnSpc>
                  <a:spcPts val="5600"/>
                </a:lnSpc>
              </a:pPr>
              <a:r>
                <a:rPr lang="en-US" sz="5600">
                  <a:solidFill>
                    <a:srgbClr val="441E82"/>
                  </a:solidFill>
                  <a:latin typeface="Nourd Bold Bold"/>
                </a:rPr>
                <a:t>Guiding steps</a:t>
              </a:r>
            </a:p>
          </p:txBody>
        </p:sp>
        <p:pic>
          <p:nvPicPr>
            <p:cNvPr id="6" name="Picture 6"/>
            <p:cNvPicPr>
              <a:picLocks noChangeAspect="1"/>
            </p:cNvPicPr>
            <p:nvPr/>
          </p:nvPicPr>
          <p:blipFill>
            <a:blip r:embed="rId5"/>
            <a:srcRect t="14916" b="10282"/>
            <a:stretch>
              <a:fillRect/>
            </a:stretch>
          </p:blipFill>
          <p:spPr>
            <a:xfrm rot="8477937">
              <a:off x="31291" y="682888"/>
              <a:ext cx="2258183" cy="893132"/>
            </a:xfrm>
            <a:prstGeom prst="rect">
              <a:avLst/>
            </a:prstGeom>
          </p:spPr>
        </p:pic>
      </p:grpSp>
      <p:grpSp>
        <p:nvGrpSpPr>
          <p:cNvPr id="7" name="Group 7"/>
          <p:cNvGrpSpPr/>
          <p:nvPr/>
        </p:nvGrpSpPr>
        <p:grpSpPr>
          <a:xfrm>
            <a:off x="1280453" y="1722074"/>
            <a:ext cx="2400135" cy="3438229"/>
            <a:chOff x="0" y="0"/>
            <a:chExt cx="3200180" cy="4584305"/>
          </a:xfrm>
        </p:grpSpPr>
        <p:grpSp>
          <p:nvGrpSpPr>
            <p:cNvPr id="8" name="Group 8"/>
            <p:cNvGrpSpPr/>
            <p:nvPr/>
          </p:nvGrpSpPr>
          <p:grpSpPr>
            <a:xfrm>
              <a:off x="0" y="0"/>
              <a:ext cx="3198461" cy="1662518"/>
              <a:chOff x="0" y="0"/>
              <a:chExt cx="1270521" cy="660400"/>
            </a:xfrm>
          </p:grpSpPr>
          <p:sp>
            <p:nvSpPr>
              <p:cNvPr id="9" name="Freeform 9"/>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F6A6C2"/>
              </a:solidFill>
            </p:spPr>
          </p:sp>
        </p:grpSp>
        <p:grpSp>
          <p:nvGrpSpPr>
            <p:cNvPr id="10" name="Group 10"/>
            <p:cNvGrpSpPr/>
            <p:nvPr/>
          </p:nvGrpSpPr>
          <p:grpSpPr>
            <a:xfrm>
              <a:off x="3436" y="1133103"/>
              <a:ext cx="3195025" cy="3451202"/>
              <a:chOff x="0" y="0"/>
              <a:chExt cx="2771140" cy="2993330"/>
            </a:xfrm>
          </p:grpSpPr>
          <p:sp>
            <p:nvSpPr>
              <p:cNvPr id="11" name="Freeform 11"/>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12" name="TextBox 12"/>
            <p:cNvSpPr txBox="1"/>
            <p:nvPr/>
          </p:nvSpPr>
          <p:spPr>
            <a:xfrm>
              <a:off x="3436" y="333638"/>
              <a:ext cx="3196743" cy="517102"/>
            </a:xfrm>
            <a:prstGeom prst="rect">
              <a:avLst/>
            </a:prstGeom>
          </p:spPr>
          <p:txBody>
            <a:bodyPr lIns="0" tIns="0" rIns="0" bIns="0" rtlCol="0" anchor="t">
              <a:spAutoFit/>
            </a:bodyPr>
            <a:lstStyle/>
            <a:p>
              <a:pPr algn="ctr">
                <a:lnSpc>
                  <a:spcPts val="2799"/>
                </a:lnSpc>
              </a:pPr>
              <a:r>
                <a:rPr lang="en-US" sz="2799">
                  <a:solidFill>
                    <a:srgbClr val="000000"/>
                  </a:solidFill>
                  <a:latin typeface="Nourd Bold"/>
                </a:rPr>
                <a:t>Step 5</a:t>
              </a:r>
            </a:p>
          </p:txBody>
        </p:sp>
        <p:sp>
          <p:nvSpPr>
            <p:cNvPr id="13" name="TextBox 13"/>
            <p:cNvSpPr txBox="1"/>
            <p:nvPr/>
          </p:nvSpPr>
          <p:spPr>
            <a:xfrm>
              <a:off x="0" y="1215959"/>
              <a:ext cx="3195025" cy="2201545"/>
            </a:xfrm>
            <a:prstGeom prst="rect">
              <a:avLst/>
            </a:prstGeom>
          </p:spPr>
          <p:txBody>
            <a:bodyPr lIns="0" tIns="0" rIns="0" bIns="0" rtlCol="0" anchor="t">
              <a:spAutoFit/>
            </a:bodyPr>
            <a:lstStyle/>
            <a:p>
              <a:pPr algn="ctr">
                <a:lnSpc>
                  <a:spcPts val="3359"/>
                </a:lnSpc>
              </a:pPr>
              <a:r>
                <a:rPr lang="en-US" sz="2400">
                  <a:solidFill>
                    <a:srgbClr val="000000"/>
                  </a:solidFill>
                  <a:latin typeface="Montserrat Classic"/>
                </a:rPr>
                <a:t>Bắt đầu vòng for (store=p=start;p&lt;end;p++) </a:t>
              </a:r>
            </a:p>
          </p:txBody>
        </p:sp>
      </p:grpSp>
      <p:grpSp>
        <p:nvGrpSpPr>
          <p:cNvPr id="14" name="Group 14"/>
          <p:cNvGrpSpPr/>
          <p:nvPr/>
        </p:nvGrpSpPr>
        <p:grpSpPr>
          <a:xfrm>
            <a:off x="1280453" y="5727992"/>
            <a:ext cx="2401423" cy="3548158"/>
            <a:chOff x="0" y="0"/>
            <a:chExt cx="3201898" cy="4730878"/>
          </a:xfrm>
        </p:grpSpPr>
        <p:grpSp>
          <p:nvGrpSpPr>
            <p:cNvPr id="15" name="Group 15"/>
            <p:cNvGrpSpPr/>
            <p:nvPr/>
          </p:nvGrpSpPr>
          <p:grpSpPr>
            <a:xfrm>
              <a:off x="3436" y="0"/>
              <a:ext cx="3198461" cy="1662518"/>
              <a:chOff x="0" y="0"/>
              <a:chExt cx="1270521" cy="660400"/>
            </a:xfrm>
          </p:grpSpPr>
          <p:sp>
            <p:nvSpPr>
              <p:cNvPr id="16" name="Freeform 16"/>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9AE8A7"/>
              </a:solidFill>
            </p:spPr>
          </p:sp>
        </p:grpSp>
        <p:grpSp>
          <p:nvGrpSpPr>
            <p:cNvPr id="17" name="Group 17"/>
            <p:cNvGrpSpPr/>
            <p:nvPr/>
          </p:nvGrpSpPr>
          <p:grpSpPr>
            <a:xfrm>
              <a:off x="0" y="1279676"/>
              <a:ext cx="3195025" cy="3451202"/>
              <a:chOff x="0" y="0"/>
              <a:chExt cx="2771140" cy="2993330"/>
            </a:xfrm>
          </p:grpSpPr>
          <p:sp>
            <p:nvSpPr>
              <p:cNvPr id="18" name="Freeform 18"/>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19" name="TextBox 19"/>
            <p:cNvSpPr txBox="1"/>
            <p:nvPr/>
          </p:nvSpPr>
          <p:spPr>
            <a:xfrm>
              <a:off x="5154" y="386523"/>
              <a:ext cx="3196743" cy="517102"/>
            </a:xfrm>
            <a:prstGeom prst="rect">
              <a:avLst/>
            </a:prstGeom>
          </p:spPr>
          <p:txBody>
            <a:bodyPr lIns="0" tIns="0" rIns="0" bIns="0" rtlCol="0" anchor="t">
              <a:spAutoFit/>
            </a:bodyPr>
            <a:lstStyle/>
            <a:p>
              <a:pPr algn="ctr">
                <a:lnSpc>
                  <a:spcPts val="2799"/>
                </a:lnSpc>
              </a:pPr>
              <a:r>
                <a:rPr lang="en-US" sz="2799">
                  <a:solidFill>
                    <a:srgbClr val="000000"/>
                  </a:solidFill>
                  <a:latin typeface="Nourd Bold"/>
                </a:rPr>
                <a:t>Step 7</a:t>
              </a:r>
            </a:p>
          </p:txBody>
        </p:sp>
        <p:sp>
          <p:nvSpPr>
            <p:cNvPr id="20" name="TextBox 20"/>
            <p:cNvSpPr txBox="1"/>
            <p:nvPr/>
          </p:nvSpPr>
          <p:spPr>
            <a:xfrm>
              <a:off x="0" y="1884735"/>
              <a:ext cx="3195025" cy="1642745"/>
            </a:xfrm>
            <a:prstGeom prst="rect">
              <a:avLst/>
            </a:prstGeom>
          </p:spPr>
          <p:txBody>
            <a:bodyPr lIns="0" tIns="0" rIns="0" bIns="0" rtlCol="0" anchor="t">
              <a:spAutoFit/>
            </a:bodyPr>
            <a:lstStyle/>
            <a:p>
              <a:pPr algn="ctr">
                <a:lnSpc>
                  <a:spcPts val="3359"/>
                </a:lnSpc>
              </a:pPr>
              <a:r>
                <a:rPr lang="en-US" sz="2400">
                  <a:solidFill>
                    <a:srgbClr val="000000"/>
                  </a:solidFill>
                  <a:latin typeface="Montserrat Classic"/>
                </a:rPr>
                <a:t>Nếu đã tìm thấy trung vị thì trả về kết quả</a:t>
              </a:r>
            </a:p>
          </p:txBody>
        </p:sp>
      </p:grpSp>
      <p:grpSp>
        <p:nvGrpSpPr>
          <p:cNvPr id="21" name="Group 21"/>
          <p:cNvGrpSpPr/>
          <p:nvPr/>
        </p:nvGrpSpPr>
        <p:grpSpPr>
          <a:xfrm>
            <a:off x="4646087" y="1736684"/>
            <a:ext cx="2401423" cy="3423618"/>
            <a:chOff x="0" y="0"/>
            <a:chExt cx="3201898" cy="4564824"/>
          </a:xfrm>
        </p:grpSpPr>
        <p:grpSp>
          <p:nvGrpSpPr>
            <p:cNvPr id="22" name="Group 22"/>
            <p:cNvGrpSpPr/>
            <p:nvPr/>
          </p:nvGrpSpPr>
          <p:grpSpPr>
            <a:xfrm>
              <a:off x="0" y="0"/>
              <a:ext cx="3198461" cy="1662518"/>
              <a:chOff x="0" y="0"/>
              <a:chExt cx="1270521" cy="660400"/>
            </a:xfrm>
          </p:grpSpPr>
          <p:sp>
            <p:nvSpPr>
              <p:cNvPr id="23" name="Freeform 23"/>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FFE786"/>
              </a:solidFill>
            </p:spPr>
          </p:sp>
        </p:grpSp>
        <p:grpSp>
          <p:nvGrpSpPr>
            <p:cNvPr id="24" name="Group 24"/>
            <p:cNvGrpSpPr/>
            <p:nvPr/>
          </p:nvGrpSpPr>
          <p:grpSpPr>
            <a:xfrm>
              <a:off x="3436" y="1113622"/>
              <a:ext cx="3195025" cy="3451202"/>
              <a:chOff x="0" y="0"/>
              <a:chExt cx="2771140" cy="2993330"/>
            </a:xfrm>
          </p:grpSpPr>
          <p:sp>
            <p:nvSpPr>
              <p:cNvPr id="25" name="Freeform 25"/>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26" name="TextBox 26"/>
            <p:cNvSpPr txBox="1"/>
            <p:nvPr/>
          </p:nvSpPr>
          <p:spPr>
            <a:xfrm>
              <a:off x="0" y="314157"/>
              <a:ext cx="3196743" cy="517102"/>
            </a:xfrm>
            <a:prstGeom prst="rect">
              <a:avLst/>
            </a:prstGeom>
          </p:spPr>
          <p:txBody>
            <a:bodyPr lIns="0" tIns="0" rIns="0" bIns="0" rtlCol="0" anchor="t">
              <a:spAutoFit/>
            </a:bodyPr>
            <a:lstStyle/>
            <a:p>
              <a:pPr algn="ctr">
                <a:lnSpc>
                  <a:spcPts val="2799"/>
                </a:lnSpc>
              </a:pPr>
              <a:r>
                <a:rPr lang="en-US" sz="2799">
                  <a:solidFill>
                    <a:srgbClr val="000000"/>
                  </a:solidFill>
                  <a:latin typeface="Nourd Bold"/>
                </a:rPr>
                <a:t>Step 6</a:t>
              </a:r>
            </a:p>
          </p:txBody>
        </p:sp>
        <p:sp>
          <p:nvSpPr>
            <p:cNvPr id="27" name="TextBox 27"/>
            <p:cNvSpPr txBox="1"/>
            <p:nvPr/>
          </p:nvSpPr>
          <p:spPr>
            <a:xfrm>
              <a:off x="6873" y="1755278"/>
              <a:ext cx="3195025" cy="1083945"/>
            </a:xfrm>
            <a:prstGeom prst="rect">
              <a:avLst/>
            </a:prstGeom>
          </p:spPr>
          <p:txBody>
            <a:bodyPr lIns="0" tIns="0" rIns="0" bIns="0" rtlCol="0" anchor="t">
              <a:spAutoFit/>
            </a:bodyPr>
            <a:lstStyle/>
            <a:p>
              <a:pPr algn="ctr">
                <a:lnSpc>
                  <a:spcPts val="3359"/>
                </a:lnSpc>
              </a:pPr>
              <a:r>
                <a:rPr lang="en-US" sz="2400">
                  <a:solidFill>
                    <a:srgbClr val="000000"/>
                  </a:solidFill>
                  <a:latin typeface="Montserrat Classic"/>
                </a:rPr>
                <a:t>swap(store,end-1)</a:t>
              </a:r>
            </a:p>
          </p:txBody>
        </p:sp>
      </p:grpSp>
      <p:grpSp>
        <p:nvGrpSpPr>
          <p:cNvPr id="28" name="Group 28"/>
          <p:cNvGrpSpPr/>
          <p:nvPr/>
        </p:nvGrpSpPr>
        <p:grpSpPr>
          <a:xfrm>
            <a:off x="4644799" y="5782267"/>
            <a:ext cx="2402712" cy="3493884"/>
            <a:chOff x="0" y="0"/>
            <a:chExt cx="3203616" cy="4658512"/>
          </a:xfrm>
        </p:grpSpPr>
        <p:grpSp>
          <p:nvGrpSpPr>
            <p:cNvPr id="29" name="Group 29"/>
            <p:cNvGrpSpPr/>
            <p:nvPr/>
          </p:nvGrpSpPr>
          <p:grpSpPr>
            <a:xfrm>
              <a:off x="5154" y="0"/>
              <a:ext cx="3198461" cy="1662518"/>
              <a:chOff x="0" y="0"/>
              <a:chExt cx="1270521" cy="660400"/>
            </a:xfrm>
          </p:grpSpPr>
          <p:sp>
            <p:nvSpPr>
              <p:cNvPr id="30" name="Freeform 30"/>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8AABFF"/>
              </a:solidFill>
            </p:spPr>
          </p:sp>
        </p:grpSp>
        <p:grpSp>
          <p:nvGrpSpPr>
            <p:cNvPr id="31" name="Group 31"/>
            <p:cNvGrpSpPr/>
            <p:nvPr/>
          </p:nvGrpSpPr>
          <p:grpSpPr>
            <a:xfrm>
              <a:off x="0" y="1207310"/>
              <a:ext cx="3195025" cy="3451202"/>
              <a:chOff x="0" y="0"/>
              <a:chExt cx="2771140" cy="2993330"/>
            </a:xfrm>
          </p:grpSpPr>
          <p:sp>
            <p:nvSpPr>
              <p:cNvPr id="32" name="Freeform 32"/>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33" name="TextBox 33"/>
            <p:cNvSpPr txBox="1"/>
            <p:nvPr/>
          </p:nvSpPr>
          <p:spPr>
            <a:xfrm>
              <a:off x="0" y="314157"/>
              <a:ext cx="3196743" cy="517102"/>
            </a:xfrm>
            <a:prstGeom prst="rect">
              <a:avLst/>
            </a:prstGeom>
          </p:spPr>
          <p:txBody>
            <a:bodyPr lIns="0" tIns="0" rIns="0" bIns="0" rtlCol="0" anchor="t">
              <a:spAutoFit/>
            </a:bodyPr>
            <a:lstStyle/>
            <a:p>
              <a:pPr algn="ctr">
                <a:lnSpc>
                  <a:spcPts val="2799"/>
                </a:lnSpc>
              </a:pPr>
              <a:r>
                <a:rPr lang="en-US" sz="2799">
                  <a:solidFill>
                    <a:srgbClr val="000000"/>
                  </a:solidFill>
                  <a:latin typeface="Nourd Bold"/>
                </a:rPr>
                <a:t>Step 8</a:t>
              </a:r>
            </a:p>
          </p:txBody>
        </p:sp>
        <p:sp>
          <p:nvSpPr>
            <p:cNvPr id="34" name="TextBox 34"/>
            <p:cNvSpPr txBox="1"/>
            <p:nvPr/>
          </p:nvSpPr>
          <p:spPr>
            <a:xfrm>
              <a:off x="8591" y="1253569"/>
              <a:ext cx="3195025" cy="2760345"/>
            </a:xfrm>
            <a:prstGeom prst="rect">
              <a:avLst/>
            </a:prstGeom>
          </p:spPr>
          <p:txBody>
            <a:bodyPr lIns="0" tIns="0" rIns="0" bIns="0" rtlCol="0" anchor="t">
              <a:spAutoFit/>
            </a:bodyPr>
            <a:lstStyle/>
            <a:p>
              <a:pPr algn="ctr">
                <a:lnSpc>
                  <a:spcPts val="3359"/>
                </a:lnSpc>
              </a:pPr>
              <a:r>
                <a:rPr lang="en-US" sz="2400">
                  <a:solidFill>
                    <a:srgbClr val="000000"/>
                  </a:solidFill>
                  <a:latin typeface="Montserrat Classic"/>
                </a:rPr>
                <a:t>Ngược lại, gán lại giá trị mới cho end/ start để tiếp tục vòng while</a:t>
              </a:r>
            </a:p>
          </p:txBody>
        </p:sp>
      </p:grpSp>
      <p:grpSp>
        <p:nvGrpSpPr>
          <p:cNvPr id="35" name="Group 35"/>
          <p:cNvGrpSpPr/>
          <p:nvPr/>
        </p:nvGrpSpPr>
        <p:grpSpPr>
          <a:xfrm>
            <a:off x="7405440" y="233256"/>
            <a:ext cx="14554222" cy="13725405"/>
            <a:chOff x="0" y="0"/>
            <a:chExt cx="19405630" cy="18300541"/>
          </a:xfrm>
        </p:grpSpPr>
        <p:grpSp>
          <p:nvGrpSpPr>
            <p:cNvPr id="36" name="Group 36"/>
            <p:cNvGrpSpPr/>
            <p:nvPr/>
          </p:nvGrpSpPr>
          <p:grpSpPr>
            <a:xfrm>
              <a:off x="9614531" y="8509442"/>
              <a:ext cx="9791098" cy="9791098"/>
              <a:chOff x="0" y="0"/>
              <a:chExt cx="6350000" cy="6350000"/>
            </a:xfrm>
          </p:grpSpPr>
          <p:sp>
            <p:nvSpPr>
              <p:cNvPr id="37" name="Freeform 3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id="38" name="Group 38"/>
            <p:cNvGrpSpPr/>
            <p:nvPr/>
          </p:nvGrpSpPr>
          <p:grpSpPr>
            <a:xfrm>
              <a:off x="11519548" y="10165074"/>
              <a:ext cx="6479834" cy="6479834"/>
              <a:chOff x="0" y="0"/>
              <a:chExt cx="6350000" cy="6350000"/>
            </a:xfrm>
          </p:grpSpPr>
          <p:sp>
            <p:nvSpPr>
              <p:cNvPr id="39" name="Freeform 3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pic>
          <p:nvPicPr>
            <p:cNvPr id="40" name="Picture 40"/>
            <p:cNvPicPr>
              <a:picLocks noChangeAspect="1"/>
            </p:cNvPicPr>
            <p:nvPr/>
          </p:nvPicPr>
          <p:blipFill>
            <a:blip r:embed="rId6"/>
            <a:srcRect/>
            <a:stretch>
              <a:fillRect/>
            </a:stretch>
          </p:blipFill>
          <p:spPr>
            <a:xfrm>
              <a:off x="0" y="1985090"/>
              <a:ext cx="13547720" cy="9034636"/>
            </a:xfrm>
            <a:prstGeom prst="rect">
              <a:avLst/>
            </a:prstGeom>
          </p:spPr>
        </p:pic>
        <p:pic>
          <p:nvPicPr>
            <p:cNvPr id="41" name="Picture 41"/>
            <p:cNvPicPr>
              <a:picLocks noChangeAspect="1"/>
            </p:cNvPicPr>
            <p:nvPr/>
          </p:nvPicPr>
          <p:blipFill>
            <a:blip r:embed="rId7"/>
            <a:srcRect/>
            <a:stretch>
              <a:fillRect/>
            </a:stretch>
          </p:blipFill>
          <p:spPr>
            <a:xfrm>
              <a:off x="516972" y="2271103"/>
              <a:ext cx="12513776" cy="7616533"/>
            </a:xfrm>
            <a:prstGeom prst="rect">
              <a:avLst/>
            </a:prstGeom>
          </p:spPr>
        </p:pic>
        <p:pic>
          <p:nvPicPr>
            <p:cNvPr id="42" name="Picture 4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250505">
              <a:off x="11043887" y="419166"/>
              <a:ext cx="2084667" cy="2084667"/>
            </a:xfrm>
            <a:prstGeom prst="rect">
              <a:avLst/>
            </a:prstGeom>
          </p:spPr>
        </p:pic>
        <p:sp>
          <p:nvSpPr>
            <p:cNvPr id="43" name="TextBox 43"/>
            <p:cNvSpPr txBox="1"/>
            <p:nvPr/>
          </p:nvSpPr>
          <p:spPr>
            <a:xfrm>
              <a:off x="4410360" y="10098399"/>
              <a:ext cx="4727000" cy="773160"/>
            </a:xfrm>
            <a:prstGeom prst="rect">
              <a:avLst/>
            </a:prstGeom>
          </p:spPr>
          <p:txBody>
            <a:bodyPr lIns="0" tIns="0" rIns="0" bIns="0" rtlCol="0" anchor="t">
              <a:spAutoFit/>
            </a:bodyPr>
            <a:lstStyle/>
            <a:p>
              <a:pPr algn="ctr">
                <a:lnSpc>
                  <a:spcPts val="4971"/>
                </a:lnSpc>
              </a:pPr>
              <a:r>
                <a:rPr lang="en-US" sz="3550">
                  <a:solidFill>
                    <a:srgbClr val="000000"/>
                  </a:solidFill>
                  <a:latin typeface="Montserrat Extra-Bold"/>
                </a:rPr>
                <a:t>#Tìm Trung vị</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85" y="379048"/>
            <a:ext cx="841515" cy="819425"/>
          </a:xfrm>
          <a:prstGeom prst="rect">
            <a:avLst/>
          </a:prstGeom>
        </p:spPr>
      </p:pic>
      <p:grpSp>
        <p:nvGrpSpPr>
          <p:cNvPr id="3" name="Group 3"/>
          <p:cNvGrpSpPr/>
          <p:nvPr/>
        </p:nvGrpSpPr>
        <p:grpSpPr>
          <a:xfrm>
            <a:off x="653368" y="379048"/>
            <a:ext cx="16981263" cy="1015115"/>
            <a:chOff x="0" y="0"/>
            <a:chExt cx="22641685" cy="1353486"/>
          </a:xfrm>
        </p:grpSpPr>
        <p:grpSp>
          <p:nvGrpSpPr>
            <p:cNvPr id="4" name="Group 4"/>
            <p:cNvGrpSpPr/>
            <p:nvPr/>
          </p:nvGrpSpPr>
          <p:grpSpPr>
            <a:xfrm>
              <a:off x="0" y="0"/>
              <a:ext cx="22641685" cy="1353486"/>
              <a:chOff x="0" y="0"/>
              <a:chExt cx="24919759" cy="1489666"/>
            </a:xfrm>
          </p:grpSpPr>
          <p:sp>
            <p:nvSpPr>
              <p:cNvPr id="5" name="Freeform 5"/>
              <p:cNvSpPr/>
              <p:nvPr/>
            </p:nvSpPr>
            <p:spPr>
              <a:xfrm>
                <a:off x="0" y="0"/>
                <a:ext cx="24919760" cy="1489666"/>
              </a:xfrm>
              <a:custGeom>
                <a:avLst/>
                <a:gdLst/>
                <a:ahLst/>
                <a:cxnLst/>
                <a:rect l="l" t="t" r="r" b="b"/>
                <a:pathLst>
                  <a:path w="24919760" h="1489666">
                    <a:moveTo>
                      <a:pt x="0" y="0"/>
                    </a:moveTo>
                    <a:lnTo>
                      <a:pt x="0" y="1489666"/>
                    </a:lnTo>
                    <a:lnTo>
                      <a:pt x="24919760" y="1489666"/>
                    </a:lnTo>
                    <a:lnTo>
                      <a:pt x="24919760" y="0"/>
                    </a:lnTo>
                    <a:lnTo>
                      <a:pt x="0" y="0"/>
                    </a:lnTo>
                    <a:close/>
                    <a:moveTo>
                      <a:pt x="24858799" y="1428706"/>
                    </a:moveTo>
                    <a:lnTo>
                      <a:pt x="59690" y="1428706"/>
                    </a:lnTo>
                    <a:lnTo>
                      <a:pt x="59690" y="59690"/>
                    </a:lnTo>
                    <a:lnTo>
                      <a:pt x="24858799" y="59690"/>
                    </a:lnTo>
                    <a:lnTo>
                      <a:pt x="24858799" y="1428706"/>
                    </a:lnTo>
                    <a:close/>
                  </a:path>
                </a:pathLst>
              </a:custGeom>
              <a:solidFill>
                <a:srgbClr val="FFFFFF"/>
              </a:solidFill>
            </p:spPr>
          </p:sp>
        </p:grpSp>
        <p:sp>
          <p:nvSpPr>
            <p:cNvPr id="6" name="TextBox 6"/>
            <p:cNvSpPr txBox="1"/>
            <p:nvPr/>
          </p:nvSpPr>
          <p:spPr>
            <a:xfrm>
              <a:off x="718653" y="435674"/>
              <a:ext cx="19944132" cy="518261"/>
            </a:xfrm>
            <a:prstGeom prst="rect">
              <a:avLst/>
            </a:prstGeom>
          </p:spPr>
          <p:txBody>
            <a:bodyPr lIns="0" tIns="0" rIns="0" bIns="0" rtlCol="0" anchor="t">
              <a:spAutoFit/>
            </a:bodyPr>
            <a:lstStyle/>
            <a:p>
              <a:pPr algn="just">
                <a:lnSpc>
                  <a:spcPts val="2972"/>
                </a:lnSpc>
              </a:pPr>
              <a:r>
                <a:rPr lang="en-US" sz="3162">
                  <a:solidFill>
                    <a:srgbClr val="FFFFFF"/>
                  </a:solidFill>
                  <a:latin typeface="Montserrat"/>
                </a:rPr>
                <a:t>VD: Tìm trung vị của dãy: 2, 3, 1, 4, 5</a:t>
              </a:r>
            </a:p>
          </p:txBody>
        </p:sp>
      </p:grpSp>
      <p:sp>
        <p:nvSpPr>
          <p:cNvPr id="35" name="TextBox 34">
            <a:extLst>
              <a:ext uri="{FF2B5EF4-FFF2-40B4-BE49-F238E27FC236}">
                <a16:creationId xmlns:a16="http://schemas.microsoft.com/office/drawing/2014/main" id="{921823D4-C2AA-4E01-A9FA-F023AF9ECE29}"/>
              </a:ext>
            </a:extLst>
          </p:cNvPr>
          <p:cNvSpPr txBox="1"/>
          <p:nvPr/>
        </p:nvSpPr>
        <p:spPr>
          <a:xfrm>
            <a:off x="653368" y="1852826"/>
            <a:ext cx="2089832" cy="584775"/>
          </a:xfrm>
          <a:prstGeom prst="rect">
            <a:avLst/>
          </a:prstGeom>
          <a:noFill/>
        </p:spPr>
        <p:txBody>
          <a:bodyPr wrap="square" rtlCol="0">
            <a:spAutoFit/>
          </a:bodyPr>
          <a:lstStyle/>
          <a:p>
            <a:r>
              <a:rPr lang="en-GB" sz="3200" b="1">
                <a:solidFill>
                  <a:srgbClr val="FFFF00"/>
                </a:solidFill>
                <a:latin typeface="Moonster"/>
              </a:rPr>
              <a:t>Vòng lặp 1:</a:t>
            </a:r>
            <a:endParaRPr lang="en-US" sz="3200" b="1">
              <a:solidFill>
                <a:srgbClr val="FFFF00"/>
              </a:solidFill>
              <a:latin typeface="Moonster"/>
            </a:endParaRPr>
          </a:p>
        </p:txBody>
      </p:sp>
      <p:sp>
        <p:nvSpPr>
          <p:cNvPr id="52" name="TextBox 51">
            <a:extLst>
              <a:ext uri="{FF2B5EF4-FFF2-40B4-BE49-F238E27FC236}">
                <a16:creationId xmlns:a16="http://schemas.microsoft.com/office/drawing/2014/main" id="{61E2A6AB-0825-4AA8-AD49-420A9F8326FE}"/>
              </a:ext>
            </a:extLst>
          </p:cNvPr>
          <p:cNvSpPr txBox="1"/>
          <p:nvPr/>
        </p:nvSpPr>
        <p:spPr>
          <a:xfrm>
            <a:off x="607942" y="3495901"/>
            <a:ext cx="8078858"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Pivot=1; md-&gt;x=1; (giá trị trung vị tạm thời) </a:t>
            </a:r>
            <a:endParaRPr lang="en-US" sz="3200">
              <a:solidFill>
                <a:schemeClr val="bg1"/>
              </a:solidFill>
              <a:latin typeface="Monsterrat"/>
            </a:endParaRPr>
          </a:p>
        </p:txBody>
      </p:sp>
      <p:sp>
        <p:nvSpPr>
          <p:cNvPr id="56" name="TextBox 55">
            <a:extLst>
              <a:ext uri="{FF2B5EF4-FFF2-40B4-BE49-F238E27FC236}">
                <a16:creationId xmlns:a16="http://schemas.microsoft.com/office/drawing/2014/main" id="{7C2B25D4-9414-44E5-9DF7-FF0F4038BD2B}"/>
              </a:ext>
            </a:extLst>
          </p:cNvPr>
          <p:cNvSpPr txBox="1"/>
          <p:nvPr/>
        </p:nvSpPr>
        <p:spPr>
          <a:xfrm>
            <a:off x="607942" y="4166005"/>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Swap (md,end-1) : </a:t>
            </a:r>
          </a:p>
        </p:txBody>
      </p:sp>
      <p:sp>
        <p:nvSpPr>
          <p:cNvPr id="57" name="TextBox 56">
            <a:extLst>
              <a:ext uri="{FF2B5EF4-FFF2-40B4-BE49-F238E27FC236}">
                <a16:creationId xmlns:a16="http://schemas.microsoft.com/office/drawing/2014/main" id="{6EF2BFC7-5A33-4766-944F-42EB1C2C34DD}"/>
              </a:ext>
            </a:extLst>
          </p:cNvPr>
          <p:cNvSpPr txBox="1"/>
          <p:nvPr/>
        </p:nvSpPr>
        <p:spPr>
          <a:xfrm>
            <a:off x="4572000" y="4166004"/>
            <a:ext cx="6096000" cy="584775"/>
          </a:xfrm>
          <a:prstGeom prst="rect">
            <a:avLst/>
          </a:prstGeom>
          <a:noFill/>
        </p:spPr>
        <p:txBody>
          <a:bodyPr wrap="square" rtlCol="0">
            <a:spAutoFit/>
          </a:bodyPr>
          <a:lstStyle/>
          <a:p>
            <a:r>
              <a:rPr lang="en-GB" sz="3200">
                <a:solidFill>
                  <a:schemeClr val="bg1"/>
                </a:solidFill>
              </a:rPr>
              <a:t>2	3	5	4	1</a:t>
            </a:r>
            <a:endParaRPr lang="en-US" sz="3200">
              <a:solidFill>
                <a:schemeClr val="bg1"/>
              </a:solidFill>
            </a:endParaRPr>
          </a:p>
        </p:txBody>
      </p:sp>
      <p:grpSp>
        <p:nvGrpSpPr>
          <p:cNvPr id="85" name="Group 84">
            <a:extLst>
              <a:ext uri="{FF2B5EF4-FFF2-40B4-BE49-F238E27FC236}">
                <a16:creationId xmlns:a16="http://schemas.microsoft.com/office/drawing/2014/main" id="{9F8BFDE0-F2F0-418D-8551-477E672F8444}"/>
              </a:ext>
            </a:extLst>
          </p:cNvPr>
          <p:cNvGrpSpPr/>
          <p:nvPr/>
        </p:nvGrpSpPr>
        <p:grpSpPr>
          <a:xfrm>
            <a:off x="607942" y="4967743"/>
            <a:ext cx="8078858" cy="1393668"/>
            <a:chOff x="607942" y="4967743"/>
            <a:chExt cx="8078858" cy="1393668"/>
          </a:xfrm>
        </p:grpSpPr>
        <p:sp>
          <p:nvSpPr>
            <p:cNvPr id="58" name="TextBox 57">
              <a:extLst>
                <a:ext uri="{FF2B5EF4-FFF2-40B4-BE49-F238E27FC236}">
                  <a16:creationId xmlns:a16="http://schemas.microsoft.com/office/drawing/2014/main" id="{142316B2-0C34-4947-BD52-B9779EBC6D7B}"/>
                </a:ext>
              </a:extLst>
            </p:cNvPr>
            <p:cNvSpPr txBox="1"/>
            <p:nvPr/>
          </p:nvSpPr>
          <p:spPr>
            <a:xfrm>
              <a:off x="607942" y="4967743"/>
              <a:ext cx="8078858"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Sau For: 	2	3	5	4	1 </a:t>
              </a:r>
            </a:p>
          </p:txBody>
        </p:sp>
        <p:grpSp>
          <p:nvGrpSpPr>
            <p:cNvPr id="59" name="Group 58">
              <a:extLst>
                <a:ext uri="{FF2B5EF4-FFF2-40B4-BE49-F238E27FC236}">
                  <a16:creationId xmlns:a16="http://schemas.microsoft.com/office/drawing/2014/main" id="{7D84ED71-40B2-4DD2-B908-CDFB9B088691}"/>
                </a:ext>
              </a:extLst>
            </p:cNvPr>
            <p:cNvGrpSpPr/>
            <p:nvPr/>
          </p:nvGrpSpPr>
          <p:grpSpPr>
            <a:xfrm>
              <a:off x="3247106" y="5519334"/>
              <a:ext cx="914398" cy="842077"/>
              <a:chOff x="2546555" y="2343135"/>
              <a:chExt cx="914398" cy="842077"/>
            </a:xfrm>
          </p:grpSpPr>
          <p:cxnSp>
            <p:nvCxnSpPr>
              <p:cNvPr id="60" name="Straight Arrow Connector 59">
                <a:extLst>
                  <a:ext uri="{FF2B5EF4-FFF2-40B4-BE49-F238E27FC236}">
                    <a16:creationId xmlns:a16="http://schemas.microsoft.com/office/drawing/2014/main" id="{FE645383-AA52-431C-9E6E-CA8245F1563A}"/>
                  </a:ext>
                </a:extLst>
              </p:cNvPr>
              <p:cNvCxnSpPr>
                <a:cxnSpLocks/>
              </p:cNvCxnSpPr>
              <p:nvPr/>
            </p:nvCxnSpPr>
            <p:spPr>
              <a:xfrm>
                <a:off x="2895600" y="2343135"/>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DDBEDD-FB9A-4715-BC0F-3D23F1678414}"/>
                  </a:ext>
                </a:extLst>
              </p:cNvPr>
              <p:cNvSpPr txBox="1"/>
              <p:nvPr/>
            </p:nvSpPr>
            <p:spPr>
              <a:xfrm>
                <a:off x="2546555" y="2708158"/>
                <a:ext cx="914398" cy="477054"/>
              </a:xfrm>
              <a:prstGeom prst="rect">
                <a:avLst/>
              </a:prstGeom>
              <a:noFill/>
            </p:spPr>
            <p:txBody>
              <a:bodyPr wrap="square" rtlCol="0">
                <a:spAutoFit/>
              </a:bodyPr>
              <a:lstStyle/>
              <a:p>
                <a:r>
                  <a:rPr lang="en-GB" sz="2500">
                    <a:solidFill>
                      <a:schemeClr val="bg1"/>
                    </a:solidFill>
                    <a:latin typeface="Monsterrat"/>
                  </a:rPr>
                  <a:t>store</a:t>
                </a:r>
                <a:endParaRPr lang="en-US" sz="2500">
                  <a:solidFill>
                    <a:schemeClr val="bg1"/>
                  </a:solidFill>
                  <a:latin typeface="Monsterrat"/>
                </a:endParaRPr>
              </a:p>
            </p:txBody>
          </p:sp>
        </p:grpSp>
        <p:grpSp>
          <p:nvGrpSpPr>
            <p:cNvPr id="69" name="Group 68">
              <a:extLst>
                <a:ext uri="{FF2B5EF4-FFF2-40B4-BE49-F238E27FC236}">
                  <a16:creationId xmlns:a16="http://schemas.microsoft.com/office/drawing/2014/main" id="{3B9C2A8F-F97C-4761-946C-178E8A5B3801}"/>
                </a:ext>
              </a:extLst>
            </p:cNvPr>
            <p:cNvGrpSpPr/>
            <p:nvPr/>
          </p:nvGrpSpPr>
          <p:grpSpPr>
            <a:xfrm>
              <a:off x="6624480" y="5477934"/>
              <a:ext cx="1143000" cy="844799"/>
              <a:chOff x="5981700" y="2329880"/>
              <a:chExt cx="1143000" cy="844799"/>
            </a:xfrm>
          </p:grpSpPr>
          <p:cxnSp>
            <p:nvCxnSpPr>
              <p:cNvPr id="70" name="Straight Arrow Connector 69">
                <a:extLst>
                  <a:ext uri="{FF2B5EF4-FFF2-40B4-BE49-F238E27FC236}">
                    <a16:creationId xmlns:a16="http://schemas.microsoft.com/office/drawing/2014/main" id="{51FB92DC-08E8-46DB-8D64-D64CDBC46633}"/>
                  </a:ext>
                </a:extLst>
              </p:cNvPr>
              <p:cNvCxnSpPr>
                <a:cxnSpLocks/>
              </p:cNvCxnSpPr>
              <p:nvPr/>
            </p:nvCxnSpPr>
            <p:spPr>
              <a:xfrm>
                <a:off x="6553200" y="2329880"/>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C0AFA8-224D-4B3F-B4DE-D77E5E746CC5}"/>
                  </a:ext>
                </a:extLst>
              </p:cNvPr>
              <p:cNvSpPr txBox="1"/>
              <p:nvPr/>
            </p:nvSpPr>
            <p:spPr>
              <a:xfrm>
                <a:off x="5981700" y="2697625"/>
                <a:ext cx="1143000" cy="477054"/>
              </a:xfrm>
              <a:prstGeom prst="rect">
                <a:avLst/>
              </a:prstGeom>
              <a:noFill/>
            </p:spPr>
            <p:txBody>
              <a:bodyPr wrap="square" rtlCol="0">
                <a:spAutoFit/>
              </a:bodyPr>
              <a:lstStyle/>
              <a:p>
                <a:r>
                  <a:rPr lang="en-GB" sz="2500">
                    <a:solidFill>
                      <a:schemeClr val="bg1"/>
                    </a:solidFill>
                    <a:latin typeface="Monsterrat"/>
                  </a:rPr>
                  <a:t>end-1</a:t>
                </a:r>
                <a:endParaRPr lang="en-US" sz="2500">
                  <a:solidFill>
                    <a:schemeClr val="bg1"/>
                  </a:solidFill>
                  <a:latin typeface="Monsterrat"/>
                </a:endParaRPr>
              </a:p>
            </p:txBody>
          </p:sp>
        </p:grpSp>
      </p:grpSp>
      <p:grpSp>
        <p:nvGrpSpPr>
          <p:cNvPr id="83" name="Group 82">
            <a:extLst>
              <a:ext uri="{FF2B5EF4-FFF2-40B4-BE49-F238E27FC236}">
                <a16:creationId xmlns:a16="http://schemas.microsoft.com/office/drawing/2014/main" id="{65535C8F-49F8-45A2-B334-D5E9E69DABA4}"/>
              </a:ext>
            </a:extLst>
          </p:cNvPr>
          <p:cNvGrpSpPr/>
          <p:nvPr/>
        </p:nvGrpSpPr>
        <p:grpSpPr>
          <a:xfrm>
            <a:off x="594822" y="6518280"/>
            <a:ext cx="9158777" cy="1398804"/>
            <a:chOff x="594822" y="6518280"/>
            <a:chExt cx="9158777" cy="1398804"/>
          </a:xfrm>
        </p:grpSpPr>
        <p:sp>
          <p:nvSpPr>
            <p:cNvPr id="62" name="TextBox 61">
              <a:extLst>
                <a:ext uri="{FF2B5EF4-FFF2-40B4-BE49-F238E27FC236}">
                  <a16:creationId xmlns:a16="http://schemas.microsoft.com/office/drawing/2014/main" id="{42E059FE-604C-423D-9CF6-6E1794F76EB5}"/>
                </a:ext>
              </a:extLst>
            </p:cNvPr>
            <p:cNvSpPr txBox="1"/>
            <p:nvPr/>
          </p:nvSpPr>
          <p:spPr>
            <a:xfrm>
              <a:off x="594822" y="6518280"/>
              <a:ext cx="9158777"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Swap (store,end-1) :	1	3	5	4	2 </a:t>
              </a:r>
            </a:p>
          </p:txBody>
        </p:sp>
        <p:grpSp>
          <p:nvGrpSpPr>
            <p:cNvPr id="63" name="Group 62">
              <a:extLst>
                <a:ext uri="{FF2B5EF4-FFF2-40B4-BE49-F238E27FC236}">
                  <a16:creationId xmlns:a16="http://schemas.microsoft.com/office/drawing/2014/main" id="{4BA019FD-6B20-409A-9103-C466CD9B5328}"/>
                </a:ext>
              </a:extLst>
            </p:cNvPr>
            <p:cNvGrpSpPr/>
            <p:nvPr/>
          </p:nvGrpSpPr>
          <p:grpSpPr>
            <a:xfrm>
              <a:off x="5029200" y="7075007"/>
              <a:ext cx="914398" cy="842077"/>
              <a:chOff x="2546555" y="2343135"/>
              <a:chExt cx="914398" cy="842077"/>
            </a:xfrm>
          </p:grpSpPr>
          <p:cxnSp>
            <p:nvCxnSpPr>
              <p:cNvPr id="64" name="Straight Arrow Connector 63">
                <a:extLst>
                  <a:ext uri="{FF2B5EF4-FFF2-40B4-BE49-F238E27FC236}">
                    <a16:creationId xmlns:a16="http://schemas.microsoft.com/office/drawing/2014/main" id="{1D1E211C-D492-4990-BB77-AB31EDEA0539}"/>
                  </a:ext>
                </a:extLst>
              </p:cNvPr>
              <p:cNvCxnSpPr>
                <a:cxnSpLocks/>
              </p:cNvCxnSpPr>
              <p:nvPr/>
            </p:nvCxnSpPr>
            <p:spPr>
              <a:xfrm>
                <a:off x="2895600" y="2343135"/>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CB414C6-C021-4CA3-8006-1677D41E4DE9}"/>
                  </a:ext>
                </a:extLst>
              </p:cNvPr>
              <p:cNvSpPr txBox="1"/>
              <p:nvPr/>
            </p:nvSpPr>
            <p:spPr>
              <a:xfrm>
                <a:off x="2546555" y="2708158"/>
                <a:ext cx="914398" cy="477054"/>
              </a:xfrm>
              <a:prstGeom prst="rect">
                <a:avLst/>
              </a:prstGeom>
              <a:noFill/>
            </p:spPr>
            <p:txBody>
              <a:bodyPr wrap="square" rtlCol="0">
                <a:spAutoFit/>
              </a:bodyPr>
              <a:lstStyle/>
              <a:p>
                <a:r>
                  <a:rPr lang="en-GB" sz="2500">
                    <a:solidFill>
                      <a:schemeClr val="bg1"/>
                    </a:solidFill>
                    <a:latin typeface="Monsterrat"/>
                  </a:rPr>
                  <a:t>store</a:t>
                </a:r>
                <a:endParaRPr lang="en-US" sz="2500">
                  <a:solidFill>
                    <a:schemeClr val="bg1"/>
                  </a:solidFill>
                  <a:latin typeface="Monsterrat"/>
                </a:endParaRPr>
              </a:p>
            </p:txBody>
          </p:sp>
        </p:grpSp>
        <p:grpSp>
          <p:nvGrpSpPr>
            <p:cNvPr id="66" name="Group 65">
              <a:extLst>
                <a:ext uri="{FF2B5EF4-FFF2-40B4-BE49-F238E27FC236}">
                  <a16:creationId xmlns:a16="http://schemas.microsoft.com/office/drawing/2014/main" id="{DB4423D0-850F-4058-95F5-A6D3036F146B}"/>
                </a:ext>
              </a:extLst>
            </p:cNvPr>
            <p:cNvGrpSpPr/>
            <p:nvPr/>
          </p:nvGrpSpPr>
          <p:grpSpPr>
            <a:xfrm>
              <a:off x="6818669" y="7067816"/>
              <a:ext cx="914398" cy="842077"/>
              <a:chOff x="2546555" y="2343135"/>
              <a:chExt cx="914398" cy="842077"/>
            </a:xfrm>
          </p:grpSpPr>
          <p:cxnSp>
            <p:nvCxnSpPr>
              <p:cNvPr id="67" name="Straight Arrow Connector 66">
                <a:extLst>
                  <a:ext uri="{FF2B5EF4-FFF2-40B4-BE49-F238E27FC236}">
                    <a16:creationId xmlns:a16="http://schemas.microsoft.com/office/drawing/2014/main" id="{521F6B84-4255-4529-97F9-95FE5713E6F5}"/>
                  </a:ext>
                </a:extLst>
              </p:cNvPr>
              <p:cNvCxnSpPr>
                <a:cxnSpLocks/>
              </p:cNvCxnSpPr>
              <p:nvPr/>
            </p:nvCxnSpPr>
            <p:spPr>
              <a:xfrm>
                <a:off x="2895600" y="2343135"/>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F84D1EE-AA7A-429C-B7CC-CA42947CD792}"/>
                  </a:ext>
                </a:extLst>
              </p:cNvPr>
              <p:cNvSpPr txBox="1"/>
              <p:nvPr/>
            </p:nvSpPr>
            <p:spPr>
              <a:xfrm>
                <a:off x="2546555" y="2708158"/>
                <a:ext cx="914398" cy="477054"/>
              </a:xfrm>
              <a:prstGeom prst="rect">
                <a:avLst/>
              </a:prstGeom>
              <a:noFill/>
            </p:spPr>
            <p:txBody>
              <a:bodyPr wrap="square" rtlCol="0">
                <a:spAutoFit/>
              </a:bodyPr>
              <a:lstStyle/>
              <a:p>
                <a:r>
                  <a:rPr lang="en-GB" sz="2500">
                    <a:solidFill>
                      <a:schemeClr val="bg1"/>
                    </a:solidFill>
                    <a:latin typeface="Monsterrat"/>
                  </a:rPr>
                  <a:t>md</a:t>
                </a:r>
                <a:endParaRPr lang="en-US" sz="2500">
                  <a:solidFill>
                    <a:schemeClr val="bg1"/>
                  </a:solidFill>
                  <a:latin typeface="Monsterrat"/>
                </a:endParaRPr>
              </a:p>
            </p:txBody>
          </p:sp>
        </p:grpSp>
        <p:grpSp>
          <p:nvGrpSpPr>
            <p:cNvPr id="72" name="Group 71">
              <a:extLst>
                <a:ext uri="{FF2B5EF4-FFF2-40B4-BE49-F238E27FC236}">
                  <a16:creationId xmlns:a16="http://schemas.microsoft.com/office/drawing/2014/main" id="{6A978963-6A69-4B35-95E7-B63DEE8F12F4}"/>
                </a:ext>
              </a:extLst>
            </p:cNvPr>
            <p:cNvGrpSpPr/>
            <p:nvPr/>
          </p:nvGrpSpPr>
          <p:grpSpPr>
            <a:xfrm>
              <a:off x="8488922" y="7072285"/>
              <a:ext cx="1143000" cy="844799"/>
              <a:chOff x="5981700" y="2329880"/>
              <a:chExt cx="1143000" cy="844799"/>
            </a:xfrm>
          </p:grpSpPr>
          <p:cxnSp>
            <p:nvCxnSpPr>
              <p:cNvPr id="73" name="Straight Arrow Connector 72">
                <a:extLst>
                  <a:ext uri="{FF2B5EF4-FFF2-40B4-BE49-F238E27FC236}">
                    <a16:creationId xmlns:a16="http://schemas.microsoft.com/office/drawing/2014/main" id="{BF98E9ED-75FE-41E5-A361-1BE5A9D89EA5}"/>
                  </a:ext>
                </a:extLst>
              </p:cNvPr>
              <p:cNvCxnSpPr>
                <a:cxnSpLocks/>
              </p:cNvCxnSpPr>
              <p:nvPr/>
            </p:nvCxnSpPr>
            <p:spPr>
              <a:xfrm>
                <a:off x="6553200" y="2329880"/>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5E7A1A-1E73-415A-91BB-E80F1D8998B8}"/>
                  </a:ext>
                </a:extLst>
              </p:cNvPr>
              <p:cNvSpPr txBox="1"/>
              <p:nvPr/>
            </p:nvSpPr>
            <p:spPr>
              <a:xfrm>
                <a:off x="5981700" y="2697625"/>
                <a:ext cx="1143000" cy="477054"/>
              </a:xfrm>
              <a:prstGeom prst="rect">
                <a:avLst/>
              </a:prstGeom>
              <a:noFill/>
            </p:spPr>
            <p:txBody>
              <a:bodyPr wrap="square" rtlCol="0">
                <a:spAutoFit/>
              </a:bodyPr>
              <a:lstStyle/>
              <a:p>
                <a:r>
                  <a:rPr lang="en-GB" sz="2500">
                    <a:solidFill>
                      <a:schemeClr val="bg1"/>
                    </a:solidFill>
                    <a:latin typeface="Monsterrat"/>
                  </a:rPr>
                  <a:t>end-1</a:t>
                </a:r>
                <a:endParaRPr lang="en-US" sz="2500">
                  <a:solidFill>
                    <a:schemeClr val="bg1"/>
                  </a:solidFill>
                  <a:latin typeface="Monsterrat"/>
                </a:endParaRPr>
              </a:p>
            </p:txBody>
          </p:sp>
        </p:grpSp>
      </p:grpSp>
      <p:grpSp>
        <p:nvGrpSpPr>
          <p:cNvPr id="84" name="Group 83">
            <a:extLst>
              <a:ext uri="{FF2B5EF4-FFF2-40B4-BE49-F238E27FC236}">
                <a16:creationId xmlns:a16="http://schemas.microsoft.com/office/drawing/2014/main" id="{C065D81A-B0E7-478B-9A31-CA309064AFF1}"/>
              </a:ext>
            </a:extLst>
          </p:cNvPr>
          <p:cNvGrpSpPr/>
          <p:nvPr/>
        </p:nvGrpSpPr>
        <p:grpSpPr>
          <a:xfrm>
            <a:off x="653368" y="8058427"/>
            <a:ext cx="6725264" cy="584776"/>
            <a:chOff x="653368" y="8058427"/>
            <a:chExt cx="6725264" cy="584776"/>
          </a:xfrm>
        </p:grpSpPr>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2A81484-3DCB-4E62-806A-7037BCDD8E53}"/>
                    </a:ext>
                  </a:extLst>
                </p:cNvPr>
                <p:cNvSpPr txBox="1"/>
                <p:nvPr/>
              </p:nvSpPr>
              <p:spPr>
                <a:xfrm>
                  <a:off x="653368" y="8058428"/>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Store-&gt;x    </a:t>
                  </a:r>
                  <a:r>
                    <a:rPr lang="en-US" sz="3200">
                      <a:solidFill>
                        <a:schemeClr val="bg1"/>
                      </a:solidFill>
                      <a:latin typeface="Monsterrat"/>
                    </a:rPr>
                    <a:t>md-&gt;x (do 1</a:t>
                  </a:r>
                  <a14:m>
                    <m:oMath xmlns:m="http://schemas.openxmlformats.org/officeDocument/2006/math">
                      <m:r>
                        <a:rPr lang="en-US" sz="3200" i="1">
                          <a:solidFill>
                            <a:schemeClr val="bg1"/>
                          </a:solidFill>
                          <a:latin typeface="Cambria Math" panose="02040503050406030204" pitchFamily="18" charset="0"/>
                          <a:ea typeface="Cambria Math" panose="02040503050406030204" pitchFamily="18" charset="0"/>
                        </a:rPr>
                        <m:t>≠</m:t>
                      </m:r>
                    </m:oMath>
                  </a14:m>
                  <a:r>
                    <a:rPr lang="en-US" sz="3200">
                      <a:solidFill>
                        <a:schemeClr val="bg1"/>
                      </a:solidFill>
                      <a:latin typeface="Monsterrat"/>
                    </a:rPr>
                    <a:t>5)               </a:t>
                  </a:r>
                  <a:endParaRPr lang="en-GB" sz="3200">
                    <a:solidFill>
                      <a:schemeClr val="bg1"/>
                    </a:solidFill>
                    <a:latin typeface="Monsterrat"/>
                  </a:endParaRPr>
                </a:p>
              </p:txBody>
            </p:sp>
          </mc:Choice>
          <mc:Fallback xmlns="">
            <p:sp>
              <p:nvSpPr>
                <p:cNvPr id="75" name="TextBox 74">
                  <a:extLst>
                    <a:ext uri="{FF2B5EF4-FFF2-40B4-BE49-F238E27FC236}">
                      <a16:creationId xmlns:a16="http://schemas.microsoft.com/office/drawing/2014/main" id="{E2A81484-3DCB-4E62-806A-7037BCDD8E53}"/>
                    </a:ext>
                  </a:extLst>
                </p:cNvPr>
                <p:cNvSpPr txBox="1">
                  <a:spLocks noRot="1" noChangeAspect="1" noMove="1" noResize="1" noEditPoints="1" noAdjustHandles="1" noChangeArrowheads="1" noChangeShapeType="1" noTextEdit="1"/>
                </p:cNvSpPr>
                <p:nvPr/>
              </p:nvSpPr>
              <p:spPr>
                <a:xfrm>
                  <a:off x="653368" y="8058428"/>
                  <a:ext cx="6725264" cy="584775"/>
                </a:xfrm>
                <a:prstGeom prst="rect">
                  <a:avLst/>
                </a:prstGeom>
                <a:blipFill>
                  <a:blip r:embed="rId4"/>
                  <a:stretch>
                    <a:fillRect l="-1995" t="-1250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D401518-099B-4605-BED5-A0911F68C289}"/>
                    </a:ext>
                  </a:extLst>
                </p:cNvPr>
                <p:cNvSpPr txBox="1"/>
                <p:nvPr/>
              </p:nvSpPr>
              <p:spPr>
                <a:xfrm>
                  <a:off x="2351141" y="8058427"/>
                  <a:ext cx="9144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 </m:t>
                        </m:r>
                      </m:oMath>
                    </m:oMathPara>
                  </a14:m>
                  <a:endParaRPr lang="en-US" sz="3200">
                    <a:solidFill>
                      <a:schemeClr val="bg1"/>
                    </a:solidFill>
                  </a:endParaRPr>
                </a:p>
              </p:txBody>
            </p:sp>
          </mc:Choice>
          <mc:Fallback xmlns="">
            <p:sp>
              <p:nvSpPr>
                <p:cNvPr id="80" name="TextBox 79">
                  <a:extLst>
                    <a:ext uri="{FF2B5EF4-FFF2-40B4-BE49-F238E27FC236}">
                      <a16:creationId xmlns:a16="http://schemas.microsoft.com/office/drawing/2014/main" id="{9D401518-099B-4605-BED5-A0911F68C289}"/>
                    </a:ext>
                  </a:extLst>
                </p:cNvPr>
                <p:cNvSpPr txBox="1">
                  <a:spLocks noRot="1" noChangeAspect="1" noMove="1" noResize="1" noEditPoints="1" noAdjustHandles="1" noChangeArrowheads="1" noChangeShapeType="1" noTextEdit="1"/>
                </p:cNvSpPr>
                <p:nvPr/>
              </p:nvSpPr>
              <p:spPr>
                <a:xfrm>
                  <a:off x="2351141" y="8058427"/>
                  <a:ext cx="914400" cy="584775"/>
                </a:xfrm>
                <a:prstGeom prst="rect">
                  <a:avLst/>
                </a:prstGeom>
                <a:blipFill>
                  <a:blip r:embed="rId5"/>
                  <a:stretch>
                    <a:fillRect/>
                  </a:stretch>
                </a:blipFill>
              </p:spPr>
              <p:txBody>
                <a:bodyPr/>
                <a:lstStyle/>
                <a:p>
                  <a:r>
                    <a:rPr lang="en-US">
                      <a:noFill/>
                    </a:rPr>
                    <a:t> </a:t>
                  </a:r>
                </a:p>
              </p:txBody>
            </p:sp>
          </mc:Fallback>
        </mc:AlternateContent>
      </p:grpSp>
      <p:sp>
        <p:nvSpPr>
          <p:cNvPr id="81" name="TextBox 80">
            <a:extLst>
              <a:ext uri="{FF2B5EF4-FFF2-40B4-BE49-F238E27FC236}">
                <a16:creationId xmlns:a16="http://schemas.microsoft.com/office/drawing/2014/main" id="{00302959-5555-4BF9-9483-A161AF865208}"/>
              </a:ext>
            </a:extLst>
          </p:cNvPr>
          <p:cNvSpPr txBox="1"/>
          <p:nvPr/>
        </p:nvSpPr>
        <p:spPr>
          <a:xfrm>
            <a:off x="653368" y="9013800"/>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Store &lt; md =&gt; start=store</a:t>
            </a:r>
          </a:p>
        </p:txBody>
      </p:sp>
      <p:grpSp>
        <p:nvGrpSpPr>
          <p:cNvPr id="88" name="Group 87">
            <a:extLst>
              <a:ext uri="{FF2B5EF4-FFF2-40B4-BE49-F238E27FC236}">
                <a16:creationId xmlns:a16="http://schemas.microsoft.com/office/drawing/2014/main" id="{B151FFCD-FFD0-4E19-B2FD-47502416D81B}"/>
              </a:ext>
            </a:extLst>
          </p:cNvPr>
          <p:cNvGrpSpPr/>
          <p:nvPr/>
        </p:nvGrpSpPr>
        <p:grpSpPr>
          <a:xfrm>
            <a:off x="2916496" y="1852825"/>
            <a:ext cx="6244710" cy="1369081"/>
            <a:chOff x="2916496" y="1852825"/>
            <a:chExt cx="6244710" cy="1369081"/>
          </a:xfrm>
        </p:grpSpPr>
        <p:sp>
          <p:nvSpPr>
            <p:cNvPr id="37" name="TextBox 36">
              <a:extLst>
                <a:ext uri="{FF2B5EF4-FFF2-40B4-BE49-F238E27FC236}">
                  <a16:creationId xmlns:a16="http://schemas.microsoft.com/office/drawing/2014/main" id="{86E0B146-ED11-4462-98C8-E6F798283438}"/>
                </a:ext>
              </a:extLst>
            </p:cNvPr>
            <p:cNvSpPr txBox="1"/>
            <p:nvPr/>
          </p:nvSpPr>
          <p:spPr>
            <a:xfrm>
              <a:off x="3065206" y="1852825"/>
              <a:ext cx="6096000" cy="584775"/>
            </a:xfrm>
            <a:prstGeom prst="rect">
              <a:avLst/>
            </a:prstGeom>
            <a:noFill/>
          </p:spPr>
          <p:txBody>
            <a:bodyPr wrap="square" rtlCol="0">
              <a:spAutoFit/>
            </a:bodyPr>
            <a:lstStyle/>
            <a:p>
              <a:r>
                <a:rPr lang="en-GB" sz="3200">
                  <a:solidFill>
                    <a:schemeClr val="bg1"/>
                  </a:solidFill>
                </a:rPr>
                <a:t>2	3	1	4	5</a:t>
              </a:r>
              <a:endParaRPr lang="en-US" sz="3200">
                <a:solidFill>
                  <a:schemeClr val="bg1"/>
                </a:solidFill>
              </a:endParaRPr>
            </a:p>
          </p:txBody>
        </p:sp>
        <p:grpSp>
          <p:nvGrpSpPr>
            <p:cNvPr id="54" name="Group 53">
              <a:extLst>
                <a:ext uri="{FF2B5EF4-FFF2-40B4-BE49-F238E27FC236}">
                  <a16:creationId xmlns:a16="http://schemas.microsoft.com/office/drawing/2014/main" id="{9B42EB80-16DC-4C5E-8EC8-BF35C1A4F483}"/>
                </a:ext>
              </a:extLst>
            </p:cNvPr>
            <p:cNvGrpSpPr/>
            <p:nvPr/>
          </p:nvGrpSpPr>
          <p:grpSpPr>
            <a:xfrm>
              <a:off x="2916496" y="2379829"/>
              <a:ext cx="914398" cy="842077"/>
              <a:chOff x="2546555" y="2343135"/>
              <a:chExt cx="914398" cy="842077"/>
            </a:xfrm>
          </p:grpSpPr>
          <p:cxnSp>
            <p:nvCxnSpPr>
              <p:cNvPr id="42" name="Straight Arrow Connector 41">
                <a:extLst>
                  <a:ext uri="{FF2B5EF4-FFF2-40B4-BE49-F238E27FC236}">
                    <a16:creationId xmlns:a16="http://schemas.microsoft.com/office/drawing/2014/main" id="{30908890-F02C-4D1B-86B6-E5F328A03270}"/>
                  </a:ext>
                </a:extLst>
              </p:cNvPr>
              <p:cNvCxnSpPr>
                <a:cxnSpLocks/>
              </p:cNvCxnSpPr>
              <p:nvPr/>
            </p:nvCxnSpPr>
            <p:spPr>
              <a:xfrm>
                <a:off x="2895600" y="2343135"/>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90A25FD-CA9C-49A4-98A6-DF0D7A49D3B7}"/>
                  </a:ext>
                </a:extLst>
              </p:cNvPr>
              <p:cNvSpPr txBox="1"/>
              <p:nvPr/>
            </p:nvSpPr>
            <p:spPr>
              <a:xfrm>
                <a:off x="2546555" y="2708158"/>
                <a:ext cx="914398" cy="477054"/>
              </a:xfrm>
              <a:prstGeom prst="rect">
                <a:avLst/>
              </a:prstGeom>
              <a:noFill/>
            </p:spPr>
            <p:txBody>
              <a:bodyPr wrap="square" rtlCol="0">
                <a:spAutoFit/>
              </a:bodyPr>
              <a:lstStyle/>
              <a:p>
                <a:r>
                  <a:rPr lang="en-GB" sz="2500">
                    <a:solidFill>
                      <a:schemeClr val="bg1"/>
                    </a:solidFill>
                    <a:latin typeface="Monsterrat"/>
                  </a:rPr>
                  <a:t>start</a:t>
                </a:r>
                <a:endParaRPr lang="en-US" sz="2500">
                  <a:solidFill>
                    <a:schemeClr val="bg1"/>
                  </a:solidFill>
                  <a:latin typeface="Monsterrat"/>
                </a:endParaRPr>
              </a:p>
            </p:txBody>
          </p:sp>
        </p:grpSp>
        <p:grpSp>
          <p:nvGrpSpPr>
            <p:cNvPr id="55" name="Group 54">
              <a:extLst>
                <a:ext uri="{FF2B5EF4-FFF2-40B4-BE49-F238E27FC236}">
                  <a16:creationId xmlns:a16="http://schemas.microsoft.com/office/drawing/2014/main" id="{77AD4A5C-15A5-4ECD-AAC5-5D029A734581}"/>
                </a:ext>
              </a:extLst>
            </p:cNvPr>
            <p:cNvGrpSpPr/>
            <p:nvPr/>
          </p:nvGrpSpPr>
          <p:grpSpPr>
            <a:xfrm>
              <a:off x="6324600" y="2377107"/>
              <a:ext cx="1143000" cy="844799"/>
              <a:chOff x="5981700" y="2329880"/>
              <a:chExt cx="1143000" cy="844799"/>
            </a:xfrm>
          </p:grpSpPr>
          <p:cxnSp>
            <p:nvCxnSpPr>
              <p:cNvPr id="45" name="Straight Arrow Connector 44">
                <a:extLst>
                  <a:ext uri="{FF2B5EF4-FFF2-40B4-BE49-F238E27FC236}">
                    <a16:creationId xmlns:a16="http://schemas.microsoft.com/office/drawing/2014/main" id="{A29BA1AE-037A-4034-B12D-CC0B7DB09E8A}"/>
                  </a:ext>
                </a:extLst>
              </p:cNvPr>
              <p:cNvCxnSpPr>
                <a:cxnSpLocks/>
              </p:cNvCxnSpPr>
              <p:nvPr/>
            </p:nvCxnSpPr>
            <p:spPr>
              <a:xfrm>
                <a:off x="6553200" y="2329880"/>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CF33FC2-7E8A-449A-9714-E87F6451C1B5}"/>
                  </a:ext>
                </a:extLst>
              </p:cNvPr>
              <p:cNvSpPr txBox="1"/>
              <p:nvPr/>
            </p:nvSpPr>
            <p:spPr>
              <a:xfrm>
                <a:off x="5981700" y="2697625"/>
                <a:ext cx="1143000" cy="477054"/>
              </a:xfrm>
              <a:prstGeom prst="rect">
                <a:avLst/>
              </a:prstGeom>
              <a:noFill/>
            </p:spPr>
            <p:txBody>
              <a:bodyPr wrap="square" rtlCol="0">
                <a:spAutoFit/>
              </a:bodyPr>
              <a:lstStyle/>
              <a:p>
                <a:r>
                  <a:rPr lang="en-GB" sz="2500">
                    <a:solidFill>
                      <a:schemeClr val="bg1"/>
                    </a:solidFill>
                    <a:latin typeface="Monsterrat"/>
                  </a:rPr>
                  <a:t>end-1</a:t>
                </a:r>
                <a:endParaRPr lang="en-US" sz="2500">
                  <a:solidFill>
                    <a:schemeClr val="bg1"/>
                  </a:solidFill>
                  <a:latin typeface="Monsterrat"/>
                </a:endParaRPr>
              </a:p>
            </p:txBody>
          </p:sp>
        </p:grpSp>
        <p:sp>
          <p:nvSpPr>
            <p:cNvPr id="86" name="TextBox 85">
              <a:extLst>
                <a:ext uri="{FF2B5EF4-FFF2-40B4-BE49-F238E27FC236}">
                  <a16:creationId xmlns:a16="http://schemas.microsoft.com/office/drawing/2014/main" id="{99D571EE-112F-41A7-B1D5-997213868703}"/>
                </a:ext>
              </a:extLst>
            </p:cNvPr>
            <p:cNvSpPr txBox="1"/>
            <p:nvPr/>
          </p:nvSpPr>
          <p:spPr>
            <a:xfrm>
              <a:off x="4394402" y="2708675"/>
              <a:ext cx="1547967" cy="477054"/>
            </a:xfrm>
            <a:prstGeom prst="rect">
              <a:avLst/>
            </a:prstGeom>
            <a:noFill/>
          </p:spPr>
          <p:txBody>
            <a:bodyPr wrap="square" rtlCol="0">
              <a:spAutoFit/>
            </a:bodyPr>
            <a:lstStyle/>
            <a:p>
              <a:r>
                <a:rPr lang="en-GB" sz="2500">
                  <a:solidFill>
                    <a:schemeClr val="bg1"/>
                  </a:solidFill>
                  <a:latin typeface="Monsterrat"/>
                </a:rPr>
                <a:t>Pivot=md</a:t>
              </a:r>
              <a:endParaRPr lang="en-US" sz="2500">
                <a:solidFill>
                  <a:schemeClr val="bg1"/>
                </a:solidFill>
                <a:latin typeface="Monsterrat"/>
              </a:endParaRPr>
            </a:p>
          </p:txBody>
        </p:sp>
        <p:cxnSp>
          <p:nvCxnSpPr>
            <p:cNvPr id="87" name="Straight Arrow Connector 86">
              <a:extLst>
                <a:ext uri="{FF2B5EF4-FFF2-40B4-BE49-F238E27FC236}">
                  <a16:creationId xmlns:a16="http://schemas.microsoft.com/office/drawing/2014/main" id="{83DA28B6-DA39-417C-AEF3-5CA352F17C82}"/>
                </a:ext>
              </a:extLst>
            </p:cNvPr>
            <p:cNvCxnSpPr>
              <a:cxnSpLocks/>
            </p:cNvCxnSpPr>
            <p:nvPr/>
          </p:nvCxnSpPr>
          <p:spPr>
            <a:xfrm>
              <a:off x="5131210" y="2427656"/>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698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2" grpId="0"/>
      <p:bldP spid="56" grpId="0"/>
      <p:bldP spid="57" grpId="0"/>
      <p:bldP spid="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85" y="379048"/>
            <a:ext cx="841515" cy="819425"/>
          </a:xfrm>
          <a:prstGeom prst="rect">
            <a:avLst/>
          </a:prstGeom>
        </p:spPr>
      </p:pic>
      <p:grpSp>
        <p:nvGrpSpPr>
          <p:cNvPr id="3" name="Group 3"/>
          <p:cNvGrpSpPr/>
          <p:nvPr/>
        </p:nvGrpSpPr>
        <p:grpSpPr>
          <a:xfrm>
            <a:off x="653368" y="379048"/>
            <a:ext cx="16981263" cy="1015115"/>
            <a:chOff x="0" y="0"/>
            <a:chExt cx="22641685" cy="1353486"/>
          </a:xfrm>
        </p:grpSpPr>
        <p:grpSp>
          <p:nvGrpSpPr>
            <p:cNvPr id="4" name="Group 4"/>
            <p:cNvGrpSpPr/>
            <p:nvPr/>
          </p:nvGrpSpPr>
          <p:grpSpPr>
            <a:xfrm>
              <a:off x="0" y="0"/>
              <a:ext cx="22641685" cy="1353486"/>
              <a:chOff x="0" y="0"/>
              <a:chExt cx="24919759" cy="1489666"/>
            </a:xfrm>
          </p:grpSpPr>
          <p:sp>
            <p:nvSpPr>
              <p:cNvPr id="5" name="Freeform 5"/>
              <p:cNvSpPr/>
              <p:nvPr/>
            </p:nvSpPr>
            <p:spPr>
              <a:xfrm>
                <a:off x="0" y="0"/>
                <a:ext cx="24919760" cy="1489666"/>
              </a:xfrm>
              <a:custGeom>
                <a:avLst/>
                <a:gdLst/>
                <a:ahLst/>
                <a:cxnLst/>
                <a:rect l="l" t="t" r="r" b="b"/>
                <a:pathLst>
                  <a:path w="24919760" h="1489666">
                    <a:moveTo>
                      <a:pt x="0" y="0"/>
                    </a:moveTo>
                    <a:lnTo>
                      <a:pt x="0" y="1489666"/>
                    </a:lnTo>
                    <a:lnTo>
                      <a:pt x="24919760" y="1489666"/>
                    </a:lnTo>
                    <a:lnTo>
                      <a:pt x="24919760" y="0"/>
                    </a:lnTo>
                    <a:lnTo>
                      <a:pt x="0" y="0"/>
                    </a:lnTo>
                    <a:close/>
                    <a:moveTo>
                      <a:pt x="24858799" y="1428706"/>
                    </a:moveTo>
                    <a:lnTo>
                      <a:pt x="59690" y="1428706"/>
                    </a:lnTo>
                    <a:lnTo>
                      <a:pt x="59690" y="59690"/>
                    </a:lnTo>
                    <a:lnTo>
                      <a:pt x="24858799" y="59690"/>
                    </a:lnTo>
                    <a:lnTo>
                      <a:pt x="24858799" y="1428706"/>
                    </a:lnTo>
                    <a:close/>
                  </a:path>
                </a:pathLst>
              </a:custGeom>
              <a:solidFill>
                <a:srgbClr val="FFFFFF"/>
              </a:solidFill>
            </p:spPr>
          </p:sp>
        </p:grpSp>
        <p:sp>
          <p:nvSpPr>
            <p:cNvPr id="6" name="TextBox 6"/>
            <p:cNvSpPr txBox="1"/>
            <p:nvPr/>
          </p:nvSpPr>
          <p:spPr>
            <a:xfrm>
              <a:off x="718653" y="435674"/>
              <a:ext cx="19944132" cy="518261"/>
            </a:xfrm>
            <a:prstGeom prst="rect">
              <a:avLst/>
            </a:prstGeom>
          </p:spPr>
          <p:txBody>
            <a:bodyPr lIns="0" tIns="0" rIns="0" bIns="0" rtlCol="0" anchor="t">
              <a:spAutoFit/>
            </a:bodyPr>
            <a:lstStyle/>
            <a:p>
              <a:pPr algn="just">
                <a:lnSpc>
                  <a:spcPts val="2972"/>
                </a:lnSpc>
              </a:pPr>
              <a:r>
                <a:rPr lang="en-US" sz="3162">
                  <a:solidFill>
                    <a:srgbClr val="FFFFFF"/>
                  </a:solidFill>
                  <a:latin typeface="Montserrat"/>
                </a:rPr>
                <a:t>VD: Tìm trung vị của dãy: 2, 3, 1, 4, 5</a:t>
              </a:r>
            </a:p>
          </p:txBody>
        </p:sp>
      </p:grpSp>
      <p:sp>
        <p:nvSpPr>
          <p:cNvPr id="35" name="TextBox 34">
            <a:extLst>
              <a:ext uri="{FF2B5EF4-FFF2-40B4-BE49-F238E27FC236}">
                <a16:creationId xmlns:a16="http://schemas.microsoft.com/office/drawing/2014/main" id="{921823D4-C2AA-4E01-A9FA-F023AF9ECE29}"/>
              </a:ext>
            </a:extLst>
          </p:cNvPr>
          <p:cNvSpPr txBox="1"/>
          <p:nvPr/>
        </p:nvSpPr>
        <p:spPr>
          <a:xfrm>
            <a:off x="653368" y="1852826"/>
            <a:ext cx="2089832" cy="584775"/>
          </a:xfrm>
          <a:prstGeom prst="rect">
            <a:avLst/>
          </a:prstGeom>
          <a:noFill/>
        </p:spPr>
        <p:txBody>
          <a:bodyPr wrap="square" rtlCol="0">
            <a:spAutoFit/>
          </a:bodyPr>
          <a:lstStyle/>
          <a:p>
            <a:r>
              <a:rPr lang="en-GB" sz="3200" b="1">
                <a:solidFill>
                  <a:srgbClr val="FFFF00"/>
                </a:solidFill>
                <a:latin typeface="Moonster"/>
              </a:rPr>
              <a:t>Vòng lặp 2:</a:t>
            </a:r>
            <a:endParaRPr lang="en-US" sz="3200" b="1">
              <a:solidFill>
                <a:srgbClr val="FFFF00"/>
              </a:solidFill>
              <a:latin typeface="Moonster"/>
            </a:endParaRPr>
          </a:p>
        </p:txBody>
      </p:sp>
      <p:sp>
        <p:nvSpPr>
          <p:cNvPr id="52" name="TextBox 51">
            <a:extLst>
              <a:ext uri="{FF2B5EF4-FFF2-40B4-BE49-F238E27FC236}">
                <a16:creationId xmlns:a16="http://schemas.microsoft.com/office/drawing/2014/main" id="{61E2A6AB-0825-4AA8-AD49-420A9F8326FE}"/>
              </a:ext>
            </a:extLst>
          </p:cNvPr>
          <p:cNvSpPr txBox="1"/>
          <p:nvPr/>
        </p:nvSpPr>
        <p:spPr>
          <a:xfrm>
            <a:off x="607942" y="3495901"/>
            <a:ext cx="8078858"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Pivot=5; md-&gt;x=5; (giá trị trung vị tạm thời) </a:t>
            </a:r>
            <a:endParaRPr lang="en-US" sz="3200">
              <a:solidFill>
                <a:schemeClr val="bg1"/>
              </a:solidFill>
              <a:latin typeface="Monsterrat"/>
            </a:endParaRPr>
          </a:p>
        </p:txBody>
      </p:sp>
      <p:sp>
        <p:nvSpPr>
          <p:cNvPr id="56" name="TextBox 55">
            <a:extLst>
              <a:ext uri="{FF2B5EF4-FFF2-40B4-BE49-F238E27FC236}">
                <a16:creationId xmlns:a16="http://schemas.microsoft.com/office/drawing/2014/main" id="{7C2B25D4-9414-44E5-9DF7-FF0F4038BD2B}"/>
              </a:ext>
            </a:extLst>
          </p:cNvPr>
          <p:cNvSpPr txBox="1"/>
          <p:nvPr/>
        </p:nvSpPr>
        <p:spPr>
          <a:xfrm>
            <a:off x="607942" y="4166005"/>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Swap (md,end-1) : </a:t>
            </a:r>
          </a:p>
        </p:txBody>
      </p:sp>
      <p:sp>
        <p:nvSpPr>
          <p:cNvPr id="57" name="TextBox 56">
            <a:extLst>
              <a:ext uri="{FF2B5EF4-FFF2-40B4-BE49-F238E27FC236}">
                <a16:creationId xmlns:a16="http://schemas.microsoft.com/office/drawing/2014/main" id="{6EF2BFC7-5A33-4766-944F-42EB1C2C34DD}"/>
              </a:ext>
            </a:extLst>
          </p:cNvPr>
          <p:cNvSpPr txBox="1"/>
          <p:nvPr/>
        </p:nvSpPr>
        <p:spPr>
          <a:xfrm>
            <a:off x="4572000" y="4166004"/>
            <a:ext cx="6096000" cy="584775"/>
          </a:xfrm>
          <a:prstGeom prst="rect">
            <a:avLst/>
          </a:prstGeom>
          <a:noFill/>
        </p:spPr>
        <p:txBody>
          <a:bodyPr wrap="square" rtlCol="0">
            <a:spAutoFit/>
          </a:bodyPr>
          <a:lstStyle/>
          <a:p>
            <a:r>
              <a:rPr lang="en-GB" sz="3200">
                <a:solidFill>
                  <a:schemeClr val="bg1"/>
                </a:solidFill>
              </a:rPr>
              <a:t>1	3	2	4	5</a:t>
            </a:r>
            <a:endParaRPr lang="en-US" sz="3200">
              <a:solidFill>
                <a:schemeClr val="bg1"/>
              </a:solidFill>
            </a:endParaRPr>
          </a:p>
        </p:txBody>
      </p:sp>
      <p:grpSp>
        <p:nvGrpSpPr>
          <p:cNvPr id="85" name="Group 84">
            <a:extLst>
              <a:ext uri="{FF2B5EF4-FFF2-40B4-BE49-F238E27FC236}">
                <a16:creationId xmlns:a16="http://schemas.microsoft.com/office/drawing/2014/main" id="{9F8BFDE0-F2F0-418D-8551-477E672F8444}"/>
              </a:ext>
            </a:extLst>
          </p:cNvPr>
          <p:cNvGrpSpPr/>
          <p:nvPr/>
        </p:nvGrpSpPr>
        <p:grpSpPr>
          <a:xfrm>
            <a:off x="607942" y="4967743"/>
            <a:ext cx="8078858" cy="1367842"/>
            <a:chOff x="607942" y="4967743"/>
            <a:chExt cx="8078858" cy="1367842"/>
          </a:xfrm>
        </p:grpSpPr>
        <p:sp>
          <p:nvSpPr>
            <p:cNvPr id="58" name="TextBox 57">
              <a:extLst>
                <a:ext uri="{FF2B5EF4-FFF2-40B4-BE49-F238E27FC236}">
                  <a16:creationId xmlns:a16="http://schemas.microsoft.com/office/drawing/2014/main" id="{142316B2-0C34-4947-BD52-B9779EBC6D7B}"/>
                </a:ext>
              </a:extLst>
            </p:cNvPr>
            <p:cNvSpPr txBox="1"/>
            <p:nvPr/>
          </p:nvSpPr>
          <p:spPr>
            <a:xfrm>
              <a:off x="607942" y="4967743"/>
              <a:ext cx="8078858"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Sau For: 	1	3	2	4	5</a:t>
              </a:r>
            </a:p>
          </p:txBody>
        </p:sp>
        <p:sp>
          <p:nvSpPr>
            <p:cNvPr id="61" name="TextBox 60">
              <a:extLst>
                <a:ext uri="{FF2B5EF4-FFF2-40B4-BE49-F238E27FC236}">
                  <a16:creationId xmlns:a16="http://schemas.microsoft.com/office/drawing/2014/main" id="{A1DDBEDD-FB9A-4715-BC0F-3D23F1678414}"/>
                </a:ext>
              </a:extLst>
            </p:cNvPr>
            <p:cNvSpPr txBox="1"/>
            <p:nvPr/>
          </p:nvSpPr>
          <p:spPr>
            <a:xfrm>
              <a:off x="7513660" y="5858531"/>
              <a:ext cx="1142999" cy="477054"/>
            </a:xfrm>
            <a:prstGeom prst="rect">
              <a:avLst/>
            </a:prstGeom>
            <a:noFill/>
          </p:spPr>
          <p:txBody>
            <a:bodyPr wrap="square" rtlCol="0">
              <a:spAutoFit/>
            </a:bodyPr>
            <a:lstStyle/>
            <a:p>
              <a:endParaRPr lang="en-US" sz="2500">
                <a:solidFill>
                  <a:schemeClr val="bg1"/>
                </a:solidFill>
                <a:latin typeface="Monsterrat"/>
              </a:endParaRPr>
            </a:p>
          </p:txBody>
        </p:sp>
        <p:grpSp>
          <p:nvGrpSpPr>
            <p:cNvPr id="69" name="Group 68">
              <a:extLst>
                <a:ext uri="{FF2B5EF4-FFF2-40B4-BE49-F238E27FC236}">
                  <a16:creationId xmlns:a16="http://schemas.microsoft.com/office/drawing/2014/main" id="{3B9C2A8F-F97C-4761-946C-178E8A5B3801}"/>
                </a:ext>
              </a:extLst>
            </p:cNvPr>
            <p:cNvGrpSpPr/>
            <p:nvPr/>
          </p:nvGrpSpPr>
          <p:grpSpPr>
            <a:xfrm>
              <a:off x="6190019" y="5477934"/>
              <a:ext cx="2011922" cy="802222"/>
              <a:chOff x="5547239" y="2329880"/>
              <a:chExt cx="2011922" cy="802222"/>
            </a:xfrm>
          </p:grpSpPr>
          <p:cxnSp>
            <p:nvCxnSpPr>
              <p:cNvPr id="70" name="Straight Arrow Connector 69">
                <a:extLst>
                  <a:ext uri="{FF2B5EF4-FFF2-40B4-BE49-F238E27FC236}">
                    <a16:creationId xmlns:a16="http://schemas.microsoft.com/office/drawing/2014/main" id="{51FB92DC-08E8-46DB-8D64-D64CDBC46633}"/>
                  </a:ext>
                </a:extLst>
              </p:cNvPr>
              <p:cNvCxnSpPr>
                <a:cxnSpLocks/>
              </p:cNvCxnSpPr>
              <p:nvPr/>
            </p:nvCxnSpPr>
            <p:spPr>
              <a:xfrm>
                <a:off x="6553200" y="2329880"/>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C0AFA8-224D-4B3F-B4DE-D77E5E746CC5}"/>
                  </a:ext>
                </a:extLst>
              </p:cNvPr>
              <p:cNvSpPr txBox="1"/>
              <p:nvPr/>
            </p:nvSpPr>
            <p:spPr>
              <a:xfrm>
                <a:off x="5547239" y="2655048"/>
                <a:ext cx="2011922" cy="477054"/>
              </a:xfrm>
              <a:prstGeom prst="rect">
                <a:avLst/>
              </a:prstGeom>
              <a:noFill/>
            </p:spPr>
            <p:txBody>
              <a:bodyPr wrap="square" rtlCol="0">
                <a:spAutoFit/>
              </a:bodyPr>
              <a:lstStyle/>
              <a:p>
                <a:r>
                  <a:rPr lang="en-GB" sz="2500">
                    <a:solidFill>
                      <a:schemeClr val="bg1"/>
                    </a:solidFill>
                    <a:latin typeface="Monsterrat"/>
                  </a:rPr>
                  <a:t>end-1 = store</a:t>
                </a:r>
                <a:endParaRPr lang="en-US" sz="2500">
                  <a:solidFill>
                    <a:schemeClr val="bg1"/>
                  </a:solidFill>
                  <a:latin typeface="Monsterrat"/>
                </a:endParaRPr>
              </a:p>
            </p:txBody>
          </p:sp>
        </p:grpSp>
      </p:grpSp>
      <p:grpSp>
        <p:nvGrpSpPr>
          <p:cNvPr id="83" name="Group 82">
            <a:extLst>
              <a:ext uri="{FF2B5EF4-FFF2-40B4-BE49-F238E27FC236}">
                <a16:creationId xmlns:a16="http://schemas.microsoft.com/office/drawing/2014/main" id="{65535C8F-49F8-45A2-B334-D5E9E69DABA4}"/>
              </a:ext>
            </a:extLst>
          </p:cNvPr>
          <p:cNvGrpSpPr/>
          <p:nvPr/>
        </p:nvGrpSpPr>
        <p:grpSpPr>
          <a:xfrm>
            <a:off x="594822" y="6518280"/>
            <a:ext cx="9394582" cy="1414781"/>
            <a:chOff x="594822" y="6518280"/>
            <a:chExt cx="9394582" cy="1414781"/>
          </a:xfrm>
        </p:grpSpPr>
        <p:sp>
          <p:nvSpPr>
            <p:cNvPr id="62" name="TextBox 61">
              <a:extLst>
                <a:ext uri="{FF2B5EF4-FFF2-40B4-BE49-F238E27FC236}">
                  <a16:creationId xmlns:a16="http://schemas.microsoft.com/office/drawing/2014/main" id="{42E059FE-604C-423D-9CF6-6E1794F76EB5}"/>
                </a:ext>
              </a:extLst>
            </p:cNvPr>
            <p:cNvSpPr txBox="1"/>
            <p:nvPr/>
          </p:nvSpPr>
          <p:spPr>
            <a:xfrm>
              <a:off x="594822" y="6518280"/>
              <a:ext cx="9158777"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Swap (store,end-1) :	1	3	2	4	5 </a:t>
              </a:r>
            </a:p>
          </p:txBody>
        </p:sp>
        <p:grpSp>
          <p:nvGrpSpPr>
            <p:cNvPr id="66" name="Group 65">
              <a:extLst>
                <a:ext uri="{FF2B5EF4-FFF2-40B4-BE49-F238E27FC236}">
                  <a16:creationId xmlns:a16="http://schemas.microsoft.com/office/drawing/2014/main" id="{DB4423D0-850F-4058-95F5-A6D3036F146B}"/>
                </a:ext>
              </a:extLst>
            </p:cNvPr>
            <p:cNvGrpSpPr/>
            <p:nvPr/>
          </p:nvGrpSpPr>
          <p:grpSpPr>
            <a:xfrm>
              <a:off x="6818669" y="7067816"/>
              <a:ext cx="914398" cy="842077"/>
              <a:chOff x="2546555" y="2343135"/>
              <a:chExt cx="914398" cy="842077"/>
            </a:xfrm>
          </p:grpSpPr>
          <p:cxnSp>
            <p:nvCxnSpPr>
              <p:cNvPr id="67" name="Straight Arrow Connector 66">
                <a:extLst>
                  <a:ext uri="{FF2B5EF4-FFF2-40B4-BE49-F238E27FC236}">
                    <a16:creationId xmlns:a16="http://schemas.microsoft.com/office/drawing/2014/main" id="{521F6B84-4255-4529-97F9-95FE5713E6F5}"/>
                  </a:ext>
                </a:extLst>
              </p:cNvPr>
              <p:cNvCxnSpPr>
                <a:cxnSpLocks/>
              </p:cNvCxnSpPr>
              <p:nvPr/>
            </p:nvCxnSpPr>
            <p:spPr>
              <a:xfrm>
                <a:off x="2895600" y="2343135"/>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F84D1EE-AA7A-429C-B7CC-CA42947CD792}"/>
                  </a:ext>
                </a:extLst>
              </p:cNvPr>
              <p:cNvSpPr txBox="1"/>
              <p:nvPr/>
            </p:nvSpPr>
            <p:spPr>
              <a:xfrm>
                <a:off x="2546555" y="2708158"/>
                <a:ext cx="914398" cy="477054"/>
              </a:xfrm>
              <a:prstGeom prst="rect">
                <a:avLst/>
              </a:prstGeom>
              <a:noFill/>
            </p:spPr>
            <p:txBody>
              <a:bodyPr wrap="square" rtlCol="0">
                <a:spAutoFit/>
              </a:bodyPr>
              <a:lstStyle/>
              <a:p>
                <a:r>
                  <a:rPr lang="en-GB" sz="2500">
                    <a:solidFill>
                      <a:schemeClr val="bg1"/>
                    </a:solidFill>
                    <a:latin typeface="Monsterrat"/>
                  </a:rPr>
                  <a:t>md</a:t>
                </a:r>
                <a:endParaRPr lang="en-US" sz="2500">
                  <a:solidFill>
                    <a:schemeClr val="bg1"/>
                  </a:solidFill>
                  <a:latin typeface="Monsterrat"/>
                </a:endParaRPr>
              </a:p>
            </p:txBody>
          </p:sp>
        </p:grpSp>
        <p:grpSp>
          <p:nvGrpSpPr>
            <p:cNvPr id="72" name="Group 71">
              <a:extLst>
                <a:ext uri="{FF2B5EF4-FFF2-40B4-BE49-F238E27FC236}">
                  <a16:creationId xmlns:a16="http://schemas.microsoft.com/office/drawing/2014/main" id="{6A978963-6A69-4B35-95E7-B63DEE8F12F4}"/>
                </a:ext>
              </a:extLst>
            </p:cNvPr>
            <p:cNvGrpSpPr/>
            <p:nvPr/>
          </p:nvGrpSpPr>
          <p:grpSpPr>
            <a:xfrm>
              <a:off x="8085159" y="7072285"/>
              <a:ext cx="1904245" cy="860776"/>
              <a:chOff x="5577937" y="2329880"/>
              <a:chExt cx="1904245" cy="860776"/>
            </a:xfrm>
          </p:grpSpPr>
          <p:cxnSp>
            <p:nvCxnSpPr>
              <p:cNvPr id="73" name="Straight Arrow Connector 72">
                <a:extLst>
                  <a:ext uri="{FF2B5EF4-FFF2-40B4-BE49-F238E27FC236}">
                    <a16:creationId xmlns:a16="http://schemas.microsoft.com/office/drawing/2014/main" id="{BF98E9ED-75FE-41E5-A361-1BE5A9D89EA5}"/>
                  </a:ext>
                </a:extLst>
              </p:cNvPr>
              <p:cNvCxnSpPr>
                <a:cxnSpLocks/>
              </p:cNvCxnSpPr>
              <p:nvPr/>
            </p:nvCxnSpPr>
            <p:spPr>
              <a:xfrm>
                <a:off x="6553200" y="2329880"/>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5E7A1A-1E73-415A-91BB-E80F1D8998B8}"/>
                  </a:ext>
                </a:extLst>
              </p:cNvPr>
              <p:cNvSpPr txBox="1"/>
              <p:nvPr/>
            </p:nvSpPr>
            <p:spPr>
              <a:xfrm>
                <a:off x="5577937" y="2713602"/>
                <a:ext cx="1904245" cy="477054"/>
              </a:xfrm>
              <a:prstGeom prst="rect">
                <a:avLst/>
              </a:prstGeom>
              <a:noFill/>
            </p:spPr>
            <p:txBody>
              <a:bodyPr wrap="square" rtlCol="0">
                <a:spAutoFit/>
              </a:bodyPr>
              <a:lstStyle/>
              <a:p>
                <a:r>
                  <a:rPr lang="en-GB" sz="2500">
                    <a:solidFill>
                      <a:schemeClr val="bg1"/>
                    </a:solidFill>
                    <a:latin typeface="Monsterrat"/>
                  </a:rPr>
                  <a:t>end-1 = store</a:t>
                </a:r>
                <a:endParaRPr lang="en-US" sz="2500">
                  <a:solidFill>
                    <a:schemeClr val="bg1"/>
                  </a:solidFill>
                  <a:latin typeface="Monsterrat"/>
                </a:endParaRPr>
              </a:p>
            </p:txBody>
          </p:sp>
        </p:grpSp>
      </p:grpSp>
      <p:grpSp>
        <p:nvGrpSpPr>
          <p:cNvPr id="84" name="Group 83">
            <a:extLst>
              <a:ext uri="{FF2B5EF4-FFF2-40B4-BE49-F238E27FC236}">
                <a16:creationId xmlns:a16="http://schemas.microsoft.com/office/drawing/2014/main" id="{C065D81A-B0E7-478B-9A31-CA309064AFF1}"/>
              </a:ext>
            </a:extLst>
          </p:cNvPr>
          <p:cNvGrpSpPr/>
          <p:nvPr/>
        </p:nvGrpSpPr>
        <p:grpSpPr>
          <a:xfrm>
            <a:off x="653368" y="8058427"/>
            <a:ext cx="6725264" cy="584776"/>
            <a:chOff x="653368" y="8058427"/>
            <a:chExt cx="6725264" cy="584776"/>
          </a:xfrm>
        </p:grpSpPr>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2A81484-3DCB-4E62-806A-7037BCDD8E53}"/>
                    </a:ext>
                  </a:extLst>
                </p:cNvPr>
                <p:cNvSpPr txBox="1"/>
                <p:nvPr/>
              </p:nvSpPr>
              <p:spPr>
                <a:xfrm>
                  <a:off x="653368" y="8058428"/>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Store-&gt;x    </a:t>
                  </a:r>
                  <a:r>
                    <a:rPr lang="en-US" sz="3200">
                      <a:solidFill>
                        <a:schemeClr val="bg1"/>
                      </a:solidFill>
                      <a:latin typeface="Monsterrat"/>
                    </a:rPr>
                    <a:t>md-&gt;x (do 2</a:t>
                  </a:r>
                  <a14:m>
                    <m:oMath xmlns:m="http://schemas.openxmlformats.org/officeDocument/2006/math">
                      <m:r>
                        <a:rPr lang="en-US" sz="3200" i="1">
                          <a:solidFill>
                            <a:schemeClr val="bg1"/>
                          </a:solidFill>
                          <a:latin typeface="Cambria Math" panose="02040503050406030204" pitchFamily="18" charset="0"/>
                          <a:ea typeface="Cambria Math" panose="02040503050406030204" pitchFamily="18" charset="0"/>
                        </a:rPr>
                        <m:t>≠</m:t>
                      </m:r>
                    </m:oMath>
                  </a14:m>
                  <a:r>
                    <a:rPr lang="en-US" sz="3200">
                      <a:solidFill>
                        <a:schemeClr val="bg1"/>
                      </a:solidFill>
                      <a:latin typeface="Monsterrat"/>
                    </a:rPr>
                    <a:t>5)               </a:t>
                  </a:r>
                  <a:endParaRPr lang="en-GB" sz="3200">
                    <a:solidFill>
                      <a:schemeClr val="bg1"/>
                    </a:solidFill>
                    <a:latin typeface="Monsterrat"/>
                  </a:endParaRPr>
                </a:p>
              </p:txBody>
            </p:sp>
          </mc:Choice>
          <mc:Fallback xmlns="">
            <p:sp>
              <p:nvSpPr>
                <p:cNvPr id="75" name="TextBox 74">
                  <a:extLst>
                    <a:ext uri="{FF2B5EF4-FFF2-40B4-BE49-F238E27FC236}">
                      <a16:creationId xmlns:a16="http://schemas.microsoft.com/office/drawing/2014/main" id="{E2A81484-3DCB-4E62-806A-7037BCDD8E53}"/>
                    </a:ext>
                  </a:extLst>
                </p:cNvPr>
                <p:cNvSpPr txBox="1">
                  <a:spLocks noRot="1" noChangeAspect="1" noMove="1" noResize="1" noEditPoints="1" noAdjustHandles="1" noChangeArrowheads="1" noChangeShapeType="1" noTextEdit="1"/>
                </p:cNvSpPr>
                <p:nvPr/>
              </p:nvSpPr>
              <p:spPr>
                <a:xfrm>
                  <a:off x="653368" y="8058428"/>
                  <a:ext cx="6725264" cy="584775"/>
                </a:xfrm>
                <a:prstGeom prst="rect">
                  <a:avLst/>
                </a:prstGeom>
                <a:blipFill>
                  <a:blip r:embed="rId4"/>
                  <a:stretch>
                    <a:fillRect l="-1995" t="-1250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D401518-099B-4605-BED5-A0911F68C289}"/>
                    </a:ext>
                  </a:extLst>
                </p:cNvPr>
                <p:cNvSpPr txBox="1"/>
                <p:nvPr/>
              </p:nvSpPr>
              <p:spPr>
                <a:xfrm>
                  <a:off x="2351141" y="8058427"/>
                  <a:ext cx="9144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 </m:t>
                        </m:r>
                      </m:oMath>
                    </m:oMathPara>
                  </a14:m>
                  <a:endParaRPr lang="en-US" sz="3200">
                    <a:solidFill>
                      <a:schemeClr val="bg1"/>
                    </a:solidFill>
                  </a:endParaRPr>
                </a:p>
              </p:txBody>
            </p:sp>
          </mc:Choice>
          <mc:Fallback xmlns="">
            <p:sp>
              <p:nvSpPr>
                <p:cNvPr id="80" name="TextBox 79">
                  <a:extLst>
                    <a:ext uri="{FF2B5EF4-FFF2-40B4-BE49-F238E27FC236}">
                      <a16:creationId xmlns:a16="http://schemas.microsoft.com/office/drawing/2014/main" id="{9D401518-099B-4605-BED5-A0911F68C289}"/>
                    </a:ext>
                  </a:extLst>
                </p:cNvPr>
                <p:cNvSpPr txBox="1">
                  <a:spLocks noRot="1" noChangeAspect="1" noMove="1" noResize="1" noEditPoints="1" noAdjustHandles="1" noChangeArrowheads="1" noChangeShapeType="1" noTextEdit="1"/>
                </p:cNvSpPr>
                <p:nvPr/>
              </p:nvSpPr>
              <p:spPr>
                <a:xfrm>
                  <a:off x="2351141" y="8058427"/>
                  <a:ext cx="914400" cy="584775"/>
                </a:xfrm>
                <a:prstGeom prst="rect">
                  <a:avLst/>
                </a:prstGeom>
                <a:blipFill>
                  <a:blip r:embed="rId5"/>
                  <a:stretch>
                    <a:fillRect/>
                  </a:stretch>
                </a:blipFill>
              </p:spPr>
              <p:txBody>
                <a:bodyPr/>
                <a:lstStyle/>
                <a:p>
                  <a:r>
                    <a:rPr lang="en-US">
                      <a:noFill/>
                    </a:rPr>
                    <a:t> </a:t>
                  </a:r>
                </a:p>
              </p:txBody>
            </p:sp>
          </mc:Fallback>
        </mc:AlternateContent>
      </p:grpSp>
      <p:sp>
        <p:nvSpPr>
          <p:cNvPr id="81" name="TextBox 80">
            <a:extLst>
              <a:ext uri="{FF2B5EF4-FFF2-40B4-BE49-F238E27FC236}">
                <a16:creationId xmlns:a16="http://schemas.microsoft.com/office/drawing/2014/main" id="{00302959-5555-4BF9-9483-A161AF865208}"/>
              </a:ext>
            </a:extLst>
          </p:cNvPr>
          <p:cNvSpPr txBox="1"/>
          <p:nvPr/>
        </p:nvSpPr>
        <p:spPr>
          <a:xfrm>
            <a:off x="653368" y="9013800"/>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Store &gt; md =&gt; end=store</a:t>
            </a:r>
          </a:p>
        </p:txBody>
      </p:sp>
      <p:grpSp>
        <p:nvGrpSpPr>
          <p:cNvPr id="7" name="Group 6">
            <a:extLst>
              <a:ext uri="{FF2B5EF4-FFF2-40B4-BE49-F238E27FC236}">
                <a16:creationId xmlns:a16="http://schemas.microsoft.com/office/drawing/2014/main" id="{AC077881-B2C3-4AD6-9B9B-8DAEEF928580}"/>
              </a:ext>
            </a:extLst>
          </p:cNvPr>
          <p:cNvGrpSpPr/>
          <p:nvPr/>
        </p:nvGrpSpPr>
        <p:grpSpPr>
          <a:xfrm>
            <a:off x="2916496" y="1852825"/>
            <a:ext cx="6244710" cy="1378415"/>
            <a:chOff x="2916496" y="1852825"/>
            <a:chExt cx="6244710" cy="1378415"/>
          </a:xfrm>
        </p:grpSpPr>
        <p:sp>
          <p:nvSpPr>
            <p:cNvPr id="37" name="TextBox 36">
              <a:extLst>
                <a:ext uri="{FF2B5EF4-FFF2-40B4-BE49-F238E27FC236}">
                  <a16:creationId xmlns:a16="http://schemas.microsoft.com/office/drawing/2014/main" id="{86E0B146-ED11-4462-98C8-E6F798283438}"/>
                </a:ext>
              </a:extLst>
            </p:cNvPr>
            <p:cNvSpPr txBox="1"/>
            <p:nvPr/>
          </p:nvSpPr>
          <p:spPr>
            <a:xfrm>
              <a:off x="3065206" y="1852825"/>
              <a:ext cx="6096000" cy="584775"/>
            </a:xfrm>
            <a:prstGeom prst="rect">
              <a:avLst/>
            </a:prstGeom>
            <a:noFill/>
          </p:spPr>
          <p:txBody>
            <a:bodyPr wrap="square" rtlCol="0">
              <a:spAutoFit/>
            </a:bodyPr>
            <a:lstStyle/>
            <a:p>
              <a:r>
                <a:rPr lang="en-GB" sz="3200">
                  <a:solidFill>
                    <a:schemeClr val="bg1"/>
                  </a:solidFill>
                </a:rPr>
                <a:t>1	3	5	4	2</a:t>
              </a:r>
              <a:endParaRPr lang="en-US" sz="3200">
                <a:solidFill>
                  <a:schemeClr val="bg1"/>
                </a:solidFill>
              </a:endParaRPr>
            </a:p>
          </p:txBody>
        </p:sp>
        <p:grpSp>
          <p:nvGrpSpPr>
            <p:cNvPr id="54" name="Group 53">
              <a:extLst>
                <a:ext uri="{FF2B5EF4-FFF2-40B4-BE49-F238E27FC236}">
                  <a16:creationId xmlns:a16="http://schemas.microsoft.com/office/drawing/2014/main" id="{9B42EB80-16DC-4C5E-8EC8-BF35C1A4F483}"/>
                </a:ext>
              </a:extLst>
            </p:cNvPr>
            <p:cNvGrpSpPr/>
            <p:nvPr/>
          </p:nvGrpSpPr>
          <p:grpSpPr>
            <a:xfrm>
              <a:off x="2916496" y="2379829"/>
              <a:ext cx="914398" cy="842077"/>
              <a:chOff x="2546555" y="2343135"/>
              <a:chExt cx="914398" cy="842077"/>
            </a:xfrm>
          </p:grpSpPr>
          <p:cxnSp>
            <p:nvCxnSpPr>
              <p:cNvPr id="42" name="Straight Arrow Connector 41">
                <a:extLst>
                  <a:ext uri="{FF2B5EF4-FFF2-40B4-BE49-F238E27FC236}">
                    <a16:creationId xmlns:a16="http://schemas.microsoft.com/office/drawing/2014/main" id="{30908890-F02C-4D1B-86B6-E5F328A03270}"/>
                  </a:ext>
                </a:extLst>
              </p:cNvPr>
              <p:cNvCxnSpPr>
                <a:cxnSpLocks/>
              </p:cNvCxnSpPr>
              <p:nvPr/>
            </p:nvCxnSpPr>
            <p:spPr>
              <a:xfrm>
                <a:off x="2895600" y="2343135"/>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90A25FD-CA9C-49A4-98A6-DF0D7A49D3B7}"/>
                  </a:ext>
                </a:extLst>
              </p:cNvPr>
              <p:cNvSpPr txBox="1"/>
              <p:nvPr/>
            </p:nvSpPr>
            <p:spPr>
              <a:xfrm>
                <a:off x="2546555" y="2708158"/>
                <a:ext cx="914398" cy="477054"/>
              </a:xfrm>
              <a:prstGeom prst="rect">
                <a:avLst/>
              </a:prstGeom>
              <a:noFill/>
            </p:spPr>
            <p:txBody>
              <a:bodyPr wrap="square" rtlCol="0">
                <a:spAutoFit/>
              </a:bodyPr>
              <a:lstStyle/>
              <a:p>
                <a:r>
                  <a:rPr lang="en-GB" sz="2500">
                    <a:solidFill>
                      <a:schemeClr val="bg1"/>
                    </a:solidFill>
                    <a:latin typeface="Monsterrat"/>
                  </a:rPr>
                  <a:t>start</a:t>
                </a:r>
                <a:endParaRPr lang="en-US" sz="2500">
                  <a:solidFill>
                    <a:schemeClr val="bg1"/>
                  </a:solidFill>
                  <a:latin typeface="Monsterrat"/>
                </a:endParaRPr>
              </a:p>
            </p:txBody>
          </p:sp>
        </p:grpSp>
        <p:grpSp>
          <p:nvGrpSpPr>
            <p:cNvPr id="55" name="Group 54">
              <a:extLst>
                <a:ext uri="{FF2B5EF4-FFF2-40B4-BE49-F238E27FC236}">
                  <a16:creationId xmlns:a16="http://schemas.microsoft.com/office/drawing/2014/main" id="{77AD4A5C-15A5-4ECD-AAC5-5D029A734581}"/>
                </a:ext>
              </a:extLst>
            </p:cNvPr>
            <p:cNvGrpSpPr/>
            <p:nvPr/>
          </p:nvGrpSpPr>
          <p:grpSpPr>
            <a:xfrm>
              <a:off x="6324600" y="2377107"/>
              <a:ext cx="1143000" cy="844799"/>
              <a:chOff x="5981700" y="2329880"/>
              <a:chExt cx="1143000" cy="844799"/>
            </a:xfrm>
          </p:grpSpPr>
          <p:cxnSp>
            <p:nvCxnSpPr>
              <p:cNvPr id="45" name="Straight Arrow Connector 44">
                <a:extLst>
                  <a:ext uri="{FF2B5EF4-FFF2-40B4-BE49-F238E27FC236}">
                    <a16:creationId xmlns:a16="http://schemas.microsoft.com/office/drawing/2014/main" id="{A29BA1AE-037A-4034-B12D-CC0B7DB09E8A}"/>
                  </a:ext>
                </a:extLst>
              </p:cNvPr>
              <p:cNvCxnSpPr>
                <a:cxnSpLocks/>
              </p:cNvCxnSpPr>
              <p:nvPr/>
            </p:nvCxnSpPr>
            <p:spPr>
              <a:xfrm>
                <a:off x="6553200" y="2329880"/>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CF33FC2-7E8A-449A-9714-E87F6451C1B5}"/>
                  </a:ext>
                </a:extLst>
              </p:cNvPr>
              <p:cNvSpPr txBox="1"/>
              <p:nvPr/>
            </p:nvSpPr>
            <p:spPr>
              <a:xfrm>
                <a:off x="5981700" y="2697625"/>
                <a:ext cx="1143000" cy="477054"/>
              </a:xfrm>
              <a:prstGeom prst="rect">
                <a:avLst/>
              </a:prstGeom>
              <a:noFill/>
            </p:spPr>
            <p:txBody>
              <a:bodyPr wrap="square" rtlCol="0">
                <a:spAutoFit/>
              </a:bodyPr>
              <a:lstStyle/>
              <a:p>
                <a:r>
                  <a:rPr lang="en-GB" sz="2500">
                    <a:solidFill>
                      <a:schemeClr val="bg1"/>
                    </a:solidFill>
                    <a:latin typeface="Monsterrat"/>
                  </a:rPr>
                  <a:t>end-1</a:t>
                </a:r>
                <a:endParaRPr lang="en-US" sz="2500">
                  <a:solidFill>
                    <a:schemeClr val="bg1"/>
                  </a:solidFill>
                  <a:latin typeface="Monsterrat"/>
                </a:endParaRPr>
              </a:p>
            </p:txBody>
          </p:sp>
        </p:grpSp>
        <p:sp>
          <p:nvSpPr>
            <p:cNvPr id="43" name="TextBox 42">
              <a:extLst>
                <a:ext uri="{FF2B5EF4-FFF2-40B4-BE49-F238E27FC236}">
                  <a16:creationId xmlns:a16="http://schemas.microsoft.com/office/drawing/2014/main" id="{A9FF8628-1AFC-43B5-A7C5-F4E923DCC130}"/>
                </a:ext>
              </a:extLst>
            </p:cNvPr>
            <p:cNvSpPr txBox="1"/>
            <p:nvPr/>
          </p:nvSpPr>
          <p:spPr>
            <a:xfrm>
              <a:off x="4362449" y="2754186"/>
              <a:ext cx="1430595" cy="477054"/>
            </a:xfrm>
            <a:prstGeom prst="rect">
              <a:avLst/>
            </a:prstGeom>
            <a:noFill/>
          </p:spPr>
          <p:txBody>
            <a:bodyPr wrap="square" rtlCol="0">
              <a:spAutoFit/>
            </a:bodyPr>
            <a:lstStyle/>
            <a:p>
              <a:r>
                <a:rPr lang="en-GB" sz="2500">
                  <a:solidFill>
                    <a:schemeClr val="bg1"/>
                  </a:solidFill>
                  <a:latin typeface="Monsterrat"/>
                </a:rPr>
                <a:t>Pivot=md</a:t>
              </a:r>
              <a:endParaRPr lang="en-US" sz="2500">
                <a:solidFill>
                  <a:schemeClr val="bg1"/>
                </a:solidFill>
                <a:latin typeface="Monsterrat"/>
              </a:endParaRPr>
            </a:p>
          </p:txBody>
        </p:sp>
        <p:cxnSp>
          <p:nvCxnSpPr>
            <p:cNvPr id="44" name="Straight Arrow Connector 43">
              <a:extLst>
                <a:ext uri="{FF2B5EF4-FFF2-40B4-BE49-F238E27FC236}">
                  <a16:creationId xmlns:a16="http://schemas.microsoft.com/office/drawing/2014/main" id="{11899AD9-9FA5-4234-8963-3B6DABF99A9C}"/>
                </a:ext>
              </a:extLst>
            </p:cNvPr>
            <p:cNvCxnSpPr>
              <a:cxnSpLocks/>
            </p:cNvCxnSpPr>
            <p:nvPr/>
          </p:nvCxnSpPr>
          <p:spPr>
            <a:xfrm>
              <a:off x="5105400" y="2387263"/>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278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2" grpId="0"/>
      <p:bldP spid="56" grpId="0"/>
      <p:bldP spid="57" grpId="0"/>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85" y="379048"/>
            <a:ext cx="841515" cy="819425"/>
          </a:xfrm>
          <a:prstGeom prst="rect">
            <a:avLst/>
          </a:prstGeom>
        </p:spPr>
      </p:pic>
      <p:grpSp>
        <p:nvGrpSpPr>
          <p:cNvPr id="3" name="Group 3"/>
          <p:cNvGrpSpPr/>
          <p:nvPr/>
        </p:nvGrpSpPr>
        <p:grpSpPr>
          <a:xfrm>
            <a:off x="653368" y="379048"/>
            <a:ext cx="16981263" cy="1015115"/>
            <a:chOff x="0" y="0"/>
            <a:chExt cx="22641685" cy="1353486"/>
          </a:xfrm>
        </p:grpSpPr>
        <p:grpSp>
          <p:nvGrpSpPr>
            <p:cNvPr id="4" name="Group 4"/>
            <p:cNvGrpSpPr/>
            <p:nvPr/>
          </p:nvGrpSpPr>
          <p:grpSpPr>
            <a:xfrm>
              <a:off x="0" y="0"/>
              <a:ext cx="22641685" cy="1353486"/>
              <a:chOff x="0" y="0"/>
              <a:chExt cx="24919759" cy="1489666"/>
            </a:xfrm>
          </p:grpSpPr>
          <p:sp>
            <p:nvSpPr>
              <p:cNvPr id="5" name="Freeform 5"/>
              <p:cNvSpPr/>
              <p:nvPr/>
            </p:nvSpPr>
            <p:spPr>
              <a:xfrm>
                <a:off x="0" y="0"/>
                <a:ext cx="24919760" cy="1489666"/>
              </a:xfrm>
              <a:custGeom>
                <a:avLst/>
                <a:gdLst/>
                <a:ahLst/>
                <a:cxnLst/>
                <a:rect l="l" t="t" r="r" b="b"/>
                <a:pathLst>
                  <a:path w="24919760" h="1489666">
                    <a:moveTo>
                      <a:pt x="0" y="0"/>
                    </a:moveTo>
                    <a:lnTo>
                      <a:pt x="0" y="1489666"/>
                    </a:lnTo>
                    <a:lnTo>
                      <a:pt x="24919760" y="1489666"/>
                    </a:lnTo>
                    <a:lnTo>
                      <a:pt x="24919760" y="0"/>
                    </a:lnTo>
                    <a:lnTo>
                      <a:pt x="0" y="0"/>
                    </a:lnTo>
                    <a:close/>
                    <a:moveTo>
                      <a:pt x="24858799" y="1428706"/>
                    </a:moveTo>
                    <a:lnTo>
                      <a:pt x="59690" y="1428706"/>
                    </a:lnTo>
                    <a:lnTo>
                      <a:pt x="59690" y="59690"/>
                    </a:lnTo>
                    <a:lnTo>
                      <a:pt x="24858799" y="59690"/>
                    </a:lnTo>
                    <a:lnTo>
                      <a:pt x="24858799" y="1428706"/>
                    </a:lnTo>
                    <a:close/>
                  </a:path>
                </a:pathLst>
              </a:custGeom>
              <a:solidFill>
                <a:srgbClr val="FFFFFF"/>
              </a:solidFill>
            </p:spPr>
          </p:sp>
        </p:grpSp>
        <p:sp>
          <p:nvSpPr>
            <p:cNvPr id="6" name="TextBox 6"/>
            <p:cNvSpPr txBox="1"/>
            <p:nvPr/>
          </p:nvSpPr>
          <p:spPr>
            <a:xfrm>
              <a:off x="718653" y="435674"/>
              <a:ext cx="19944132" cy="518261"/>
            </a:xfrm>
            <a:prstGeom prst="rect">
              <a:avLst/>
            </a:prstGeom>
          </p:spPr>
          <p:txBody>
            <a:bodyPr lIns="0" tIns="0" rIns="0" bIns="0" rtlCol="0" anchor="t">
              <a:spAutoFit/>
            </a:bodyPr>
            <a:lstStyle/>
            <a:p>
              <a:pPr algn="just">
                <a:lnSpc>
                  <a:spcPts val="2972"/>
                </a:lnSpc>
              </a:pPr>
              <a:r>
                <a:rPr lang="en-US" sz="3162">
                  <a:solidFill>
                    <a:srgbClr val="FFFFFF"/>
                  </a:solidFill>
                  <a:latin typeface="Montserrat"/>
                </a:rPr>
                <a:t>VD: Tìm trung vị của dãy: 2, 3, 1, 4, 5</a:t>
              </a:r>
            </a:p>
          </p:txBody>
        </p:sp>
      </p:grpSp>
      <p:sp>
        <p:nvSpPr>
          <p:cNvPr id="35" name="TextBox 34">
            <a:extLst>
              <a:ext uri="{FF2B5EF4-FFF2-40B4-BE49-F238E27FC236}">
                <a16:creationId xmlns:a16="http://schemas.microsoft.com/office/drawing/2014/main" id="{921823D4-C2AA-4E01-A9FA-F023AF9ECE29}"/>
              </a:ext>
            </a:extLst>
          </p:cNvPr>
          <p:cNvSpPr txBox="1"/>
          <p:nvPr/>
        </p:nvSpPr>
        <p:spPr>
          <a:xfrm>
            <a:off x="653368" y="1852826"/>
            <a:ext cx="2089832" cy="584775"/>
          </a:xfrm>
          <a:prstGeom prst="rect">
            <a:avLst/>
          </a:prstGeom>
          <a:noFill/>
        </p:spPr>
        <p:txBody>
          <a:bodyPr wrap="square" rtlCol="0">
            <a:spAutoFit/>
          </a:bodyPr>
          <a:lstStyle/>
          <a:p>
            <a:r>
              <a:rPr lang="en-GB" sz="3200" b="1">
                <a:solidFill>
                  <a:srgbClr val="FFFF00"/>
                </a:solidFill>
                <a:latin typeface="Moonster"/>
              </a:rPr>
              <a:t>Vòng lặp 3:</a:t>
            </a:r>
            <a:endParaRPr lang="en-US" sz="3200" b="1">
              <a:solidFill>
                <a:srgbClr val="FFFF00"/>
              </a:solidFill>
              <a:latin typeface="Moonster"/>
            </a:endParaRPr>
          </a:p>
        </p:txBody>
      </p:sp>
      <p:sp>
        <p:nvSpPr>
          <p:cNvPr id="52" name="TextBox 51">
            <a:extLst>
              <a:ext uri="{FF2B5EF4-FFF2-40B4-BE49-F238E27FC236}">
                <a16:creationId xmlns:a16="http://schemas.microsoft.com/office/drawing/2014/main" id="{61E2A6AB-0825-4AA8-AD49-420A9F8326FE}"/>
              </a:ext>
            </a:extLst>
          </p:cNvPr>
          <p:cNvSpPr txBox="1"/>
          <p:nvPr/>
        </p:nvSpPr>
        <p:spPr>
          <a:xfrm>
            <a:off x="607942" y="3495901"/>
            <a:ext cx="8078858"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Pivot=2; md-&gt;x=2; (giá trị trung vị tạm thời) </a:t>
            </a:r>
            <a:endParaRPr lang="en-US" sz="3200">
              <a:solidFill>
                <a:schemeClr val="bg1"/>
              </a:solidFill>
              <a:latin typeface="Monsterrat"/>
            </a:endParaRPr>
          </a:p>
        </p:txBody>
      </p:sp>
      <p:sp>
        <p:nvSpPr>
          <p:cNvPr id="56" name="TextBox 55">
            <a:extLst>
              <a:ext uri="{FF2B5EF4-FFF2-40B4-BE49-F238E27FC236}">
                <a16:creationId xmlns:a16="http://schemas.microsoft.com/office/drawing/2014/main" id="{7C2B25D4-9414-44E5-9DF7-FF0F4038BD2B}"/>
              </a:ext>
            </a:extLst>
          </p:cNvPr>
          <p:cNvSpPr txBox="1"/>
          <p:nvPr/>
        </p:nvSpPr>
        <p:spPr>
          <a:xfrm>
            <a:off x="607942" y="4166005"/>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Swap (md,end-1) : </a:t>
            </a:r>
          </a:p>
        </p:txBody>
      </p:sp>
      <p:sp>
        <p:nvSpPr>
          <p:cNvPr id="57" name="TextBox 56">
            <a:extLst>
              <a:ext uri="{FF2B5EF4-FFF2-40B4-BE49-F238E27FC236}">
                <a16:creationId xmlns:a16="http://schemas.microsoft.com/office/drawing/2014/main" id="{6EF2BFC7-5A33-4766-944F-42EB1C2C34DD}"/>
              </a:ext>
            </a:extLst>
          </p:cNvPr>
          <p:cNvSpPr txBox="1"/>
          <p:nvPr/>
        </p:nvSpPr>
        <p:spPr>
          <a:xfrm>
            <a:off x="4572000" y="4166004"/>
            <a:ext cx="6096000" cy="584775"/>
          </a:xfrm>
          <a:prstGeom prst="rect">
            <a:avLst/>
          </a:prstGeom>
          <a:noFill/>
        </p:spPr>
        <p:txBody>
          <a:bodyPr wrap="square" rtlCol="0">
            <a:spAutoFit/>
          </a:bodyPr>
          <a:lstStyle/>
          <a:p>
            <a:r>
              <a:rPr lang="en-GB" sz="3200">
                <a:solidFill>
                  <a:schemeClr val="bg1"/>
                </a:solidFill>
              </a:rPr>
              <a:t>1	3	4	2	</a:t>
            </a:r>
            <a:r>
              <a:rPr lang="en-GB" sz="3200">
                <a:solidFill>
                  <a:srgbClr val="FF0000"/>
                </a:solidFill>
              </a:rPr>
              <a:t>5</a:t>
            </a:r>
            <a:endParaRPr lang="en-US" sz="3200">
              <a:solidFill>
                <a:srgbClr val="FF0000"/>
              </a:solidFill>
            </a:endParaRPr>
          </a:p>
        </p:txBody>
      </p:sp>
      <p:grpSp>
        <p:nvGrpSpPr>
          <p:cNvPr id="85" name="Group 84">
            <a:extLst>
              <a:ext uri="{FF2B5EF4-FFF2-40B4-BE49-F238E27FC236}">
                <a16:creationId xmlns:a16="http://schemas.microsoft.com/office/drawing/2014/main" id="{9F8BFDE0-F2F0-418D-8551-477E672F8444}"/>
              </a:ext>
            </a:extLst>
          </p:cNvPr>
          <p:cNvGrpSpPr/>
          <p:nvPr/>
        </p:nvGrpSpPr>
        <p:grpSpPr>
          <a:xfrm>
            <a:off x="592549" y="4967742"/>
            <a:ext cx="8078858" cy="1365239"/>
            <a:chOff x="607942" y="4967743"/>
            <a:chExt cx="8078858" cy="1365239"/>
          </a:xfrm>
        </p:grpSpPr>
        <p:sp>
          <p:nvSpPr>
            <p:cNvPr id="58" name="TextBox 57">
              <a:extLst>
                <a:ext uri="{FF2B5EF4-FFF2-40B4-BE49-F238E27FC236}">
                  <a16:creationId xmlns:a16="http://schemas.microsoft.com/office/drawing/2014/main" id="{142316B2-0C34-4947-BD52-B9779EBC6D7B}"/>
                </a:ext>
              </a:extLst>
            </p:cNvPr>
            <p:cNvSpPr txBox="1"/>
            <p:nvPr/>
          </p:nvSpPr>
          <p:spPr>
            <a:xfrm>
              <a:off x="607942" y="4967743"/>
              <a:ext cx="8078858"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Sau For: 	1	3	4	2	</a:t>
              </a:r>
              <a:r>
                <a:rPr lang="en-GB" sz="3200">
                  <a:solidFill>
                    <a:srgbClr val="FF0000"/>
                  </a:solidFill>
                  <a:latin typeface="Monsterrat"/>
                </a:rPr>
                <a:t>5</a:t>
              </a:r>
              <a:r>
                <a:rPr lang="en-GB" sz="3200">
                  <a:solidFill>
                    <a:schemeClr val="bg1"/>
                  </a:solidFill>
                  <a:latin typeface="Monsterrat"/>
                </a:rPr>
                <a:t> </a:t>
              </a:r>
            </a:p>
          </p:txBody>
        </p:sp>
        <p:grpSp>
          <p:nvGrpSpPr>
            <p:cNvPr id="59" name="Group 58">
              <a:extLst>
                <a:ext uri="{FF2B5EF4-FFF2-40B4-BE49-F238E27FC236}">
                  <a16:creationId xmlns:a16="http://schemas.microsoft.com/office/drawing/2014/main" id="{7D84ED71-40B2-4DD2-B908-CDFB9B088691}"/>
                </a:ext>
              </a:extLst>
            </p:cNvPr>
            <p:cNvGrpSpPr/>
            <p:nvPr/>
          </p:nvGrpSpPr>
          <p:grpSpPr>
            <a:xfrm>
              <a:off x="4031229" y="5552518"/>
              <a:ext cx="914398" cy="780464"/>
              <a:chOff x="3330678" y="2376319"/>
              <a:chExt cx="914398" cy="780464"/>
            </a:xfrm>
          </p:grpSpPr>
          <p:cxnSp>
            <p:nvCxnSpPr>
              <p:cNvPr id="60" name="Straight Arrow Connector 59">
                <a:extLst>
                  <a:ext uri="{FF2B5EF4-FFF2-40B4-BE49-F238E27FC236}">
                    <a16:creationId xmlns:a16="http://schemas.microsoft.com/office/drawing/2014/main" id="{FE645383-AA52-431C-9E6E-CA8245F1563A}"/>
                  </a:ext>
                </a:extLst>
              </p:cNvPr>
              <p:cNvCxnSpPr>
                <a:cxnSpLocks/>
              </p:cNvCxnSpPr>
              <p:nvPr/>
            </p:nvCxnSpPr>
            <p:spPr>
              <a:xfrm>
                <a:off x="3741176" y="2376319"/>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DDBEDD-FB9A-4715-BC0F-3D23F1678414}"/>
                  </a:ext>
                </a:extLst>
              </p:cNvPr>
              <p:cNvSpPr txBox="1"/>
              <p:nvPr/>
            </p:nvSpPr>
            <p:spPr>
              <a:xfrm>
                <a:off x="3330678" y="2679729"/>
                <a:ext cx="914398" cy="477054"/>
              </a:xfrm>
              <a:prstGeom prst="rect">
                <a:avLst/>
              </a:prstGeom>
              <a:noFill/>
            </p:spPr>
            <p:txBody>
              <a:bodyPr wrap="square" rtlCol="0">
                <a:spAutoFit/>
              </a:bodyPr>
              <a:lstStyle/>
              <a:p>
                <a:r>
                  <a:rPr lang="en-GB" sz="2500">
                    <a:solidFill>
                      <a:schemeClr val="bg1"/>
                    </a:solidFill>
                    <a:latin typeface="Monsterrat"/>
                  </a:rPr>
                  <a:t>store</a:t>
                </a:r>
                <a:endParaRPr lang="en-US" sz="2500">
                  <a:solidFill>
                    <a:schemeClr val="bg1"/>
                  </a:solidFill>
                  <a:latin typeface="Monsterrat"/>
                </a:endParaRPr>
              </a:p>
            </p:txBody>
          </p:sp>
        </p:grpSp>
        <p:grpSp>
          <p:nvGrpSpPr>
            <p:cNvPr id="69" name="Group 68">
              <a:extLst>
                <a:ext uri="{FF2B5EF4-FFF2-40B4-BE49-F238E27FC236}">
                  <a16:creationId xmlns:a16="http://schemas.microsoft.com/office/drawing/2014/main" id="{3B9C2A8F-F97C-4761-946C-178E8A5B3801}"/>
                </a:ext>
              </a:extLst>
            </p:cNvPr>
            <p:cNvGrpSpPr/>
            <p:nvPr/>
          </p:nvGrpSpPr>
          <p:grpSpPr>
            <a:xfrm>
              <a:off x="5934407" y="5528074"/>
              <a:ext cx="1143000" cy="792206"/>
              <a:chOff x="5291627" y="2380020"/>
              <a:chExt cx="1143000" cy="792206"/>
            </a:xfrm>
          </p:grpSpPr>
          <p:cxnSp>
            <p:nvCxnSpPr>
              <p:cNvPr id="70" name="Straight Arrow Connector 69">
                <a:extLst>
                  <a:ext uri="{FF2B5EF4-FFF2-40B4-BE49-F238E27FC236}">
                    <a16:creationId xmlns:a16="http://schemas.microsoft.com/office/drawing/2014/main" id="{51FB92DC-08E8-46DB-8D64-D64CDBC46633}"/>
                  </a:ext>
                </a:extLst>
              </p:cNvPr>
              <p:cNvCxnSpPr>
                <a:cxnSpLocks/>
              </p:cNvCxnSpPr>
              <p:nvPr/>
            </p:nvCxnSpPr>
            <p:spPr>
              <a:xfrm>
                <a:off x="5697213" y="2380020"/>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C0AFA8-224D-4B3F-B4DE-D77E5E746CC5}"/>
                  </a:ext>
                </a:extLst>
              </p:cNvPr>
              <p:cNvSpPr txBox="1"/>
              <p:nvPr/>
            </p:nvSpPr>
            <p:spPr>
              <a:xfrm>
                <a:off x="5291627" y="2695172"/>
                <a:ext cx="1143000" cy="477054"/>
              </a:xfrm>
              <a:prstGeom prst="rect">
                <a:avLst/>
              </a:prstGeom>
              <a:noFill/>
            </p:spPr>
            <p:txBody>
              <a:bodyPr wrap="square" rtlCol="0">
                <a:spAutoFit/>
              </a:bodyPr>
              <a:lstStyle/>
              <a:p>
                <a:r>
                  <a:rPr lang="en-GB" sz="2500">
                    <a:solidFill>
                      <a:schemeClr val="bg1"/>
                    </a:solidFill>
                    <a:latin typeface="Monsterrat"/>
                  </a:rPr>
                  <a:t>end-1</a:t>
                </a:r>
                <a:endParaRPr lang="en-US" sz="2500">
                  <a:solidFill>
                    <a:schemeClr val="bg1"/>
                  </a:solidFill>
                  <a:latin typeface="Monsterrat"/>
                </a:endParaRPr>
              </a:p>
            </p:txBody>
          </p:sp>
        </p:grpSp>
      </p:grpSp>
      <p:grpSp>
        <p:nvGrpSpPr>
          <p:cNvPr id="83" name="Group 82">
            <a:extLst>
              <a:ext uri="{FF2B5EF4-FFF2-40B4-BE49-F238E27FC236}">
                <a16:creationId xmlns:a16="http://schemas.microsoft.com/office/drawing/2014/main" id="{65535C8F-49F8-45A2-B334-D5E9E69DABA4}"/>
              </a:ext>
            </a:extLst>
          </p:cNvPr>
          <p:cNvGrpSpPr/>
          <p:nvPr/>
        </p:nvGrpSpPr>
        <p:grpSpPr>
          <a:xfrm>
            <a:off x="575343" y="6570573"/>
            <a:ext cx="9158777" cy="1414781"/>
            <a:chOff x="594822" y="6518280"/>
            <a:chExt cx="9158777" cy="1414781"/>
          </a:xfrm>
        </p:grpSpPr>
        <p:sp>
          <p:nvSpPr>
            <p:cNvPr id="62" name="TextBox 61">
              <a:extLst>
                <a:ext uri="{FF2B5EF4-FFF2-40B4-BE49-F238E27FC236}">
                  <a16:creationId xmlns:a16="http://schemas.microsoft.com/office/drawing/2014/main" id="{42E059FE-604C-423D-9CF6-6E1794F76EB5}"/>
                </a:ext>
              </a:extLst>
            </p:cNvPr>
            <p:cNvSpPr txBox="1"/>
            <p:nvPr/>
          </p:nvSpPr>
          <p:spPr>
            <a:xfrm>
              <a:off x="594822" y="6518280"/>
              <a:ext cx="9158777"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Swap (store,end-1) :	1	2	4	3	</a:t>
              </a:r>
              <a:r>
                <a:rPr lang="en-GB" sz="3200">
                  <a:solidFill>
                    <a:srgbClr val="FF0000"/>
                  </a:solidFill>
                  <a:latin typeface="Monsterrat"/>
                </a:rPr>
                <a:t>5</a:t>
              </a:r>
              <a:r>
                <a:rPr lang="en-GB" sz="3200">
                  <a:solidFill>
                    <a:schemeClr val="bg1"/>
                  </a:solidFill>
                  <a:latin typeface="Monsterrat"/>
                </a:rPr>
                <a:t> </a:t>
              </a:r>
            </a:p>
          </p:txBody>
        </p:sp>
        <p:grpSp>
          <p:nvGrpSpPr>
            <p:cNvPr id="63" name="Group 62">
              <a:extLst>
                <a:ext uri="{FF2B5EF4-FFF2-40B4-BE49-F238E27FC236}">
                  <a16:creationId xmlns:a16="http://schemas.microsoft.com/office/drawing/2014/main" id="{4BA019FD-6B20-409A-9103-C466CD9B5328}"/>
                </a:ext>
              </a:extLst>
            </p:cNvPr>
            <p:cNvGrpSpPr/>
            <p:nvPr/>
          </p:nvGrpSpPr>
          <p:grpSpPr>
            <a:xfrm>
              <a:off x="5867401" y="7051839"/>
              <a:ext cx="914398" cy="881222"/>
              <a:chOff x="3384756" y="2319967"/>
              <a:chExt cx="914398" cy="881222"/>
            </a:xfrm>
          </p:grpSpPr>
          <p:cxnSp>
            <p:nvCxnSpPr>
              <p:cNvPr id="64" name="Straight Arrow Connector 63">
                <a:extLst>
                  <a:ext uri="{FF2B5EF4-FFF2-40B4-BE49-F238E27FC236}">
                    <a16:creationId xmlns:a16="http://schemas.microsoft.com/office/drawing/2014/main" id="{1D1E211C-D492-4990-BB77-AB31EDEA0539}"/>
                  </a:ext>
                </a:extLst>
              </p:cNvPr>
              <p:cNvCxnSpPr>
                <a:cxnSpLocks/>
              </p:cNvCxnSpPr>
              <p:nvPr/>
            </p:nvCxnSpPr>
            <p:spPr>
              <a:xfrm>
                <a:off x="3822290" y="2319967"/>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CB414C6-C021-4CA3-8006-1677D41E4DE9}"/>
                  </a:ext>
                </a:extLst>
              </p:cNvPr>
              <p:cNvSpPr txBox="1"/>
              <p:nvPr/>
            </p:nvSpPr>
            <p:spPr>
              <a:xfrm>
                <a:off x="3384756" y="2724135"/>
                <a:ext cx="914398" cy="477054"/>
              </a:xfrm>
              <a:prstGeom prst="rect">
                <a:avLst/>
              </a:prstGeom>
              <a:noFill/>
            </p:spPr>
            <p:txBody>
              <a:bodyPr wrap="square" rtlCol="0">
                <a:spAutoFit/>
              </a:bodyPr>
              <a:lstStyle/>
              <a:p>
                <a:r>
                  <a:rPr lang="en-GB" sz="2500">
                    <a:solidFill>
                      <a:schemeClr val="bg1"/>
                    </a:solidFill>
                    <a:latin typeface="Monsterrat"/>
                  </a:rPr>
                  <a:t>store</a:t>
                </a:r>
                <a:endParaRPr lang="en-US" sz="2500">
                  <a:solidFill>
                    <a:schemeClr val="bg1"/>
                  </a:solidFill>
                  <a:latin typeface="Monsterrat"/>
                </a:endParaRPr>
              </a:p>
            </p:txBody>
          </p:sp>
        </p:grpSp>
        <p:grpSp>
          <p:nvGrpSpPr>
            <p:cNvPr id="66" name="Group 65">
              <a:extLst>
                <a:ext uri="{FF2B5EF4-FFF2-40B4-BE49-F238E27FC236}">
                  <a16:creationId xmlns:a16="http://schemas.microsoft.com/office/drawing/2014/main" id="{DB4423D0-850F-4058-95F5-A6D3036F146B}"/>
                </a:ext>
              </a:extLst>
            </p:cNvPr>
            <p:cNvGrpSpPr/>
            <p:nvPr/>
          </p:nvGrpSpPr>
          <p:grpSpPr>
            <a:xfrm>
              <a:off x="6818669" y="7067816"/>
              <a:ext cx="914398" cy="842077"/>
              <a:chOff x="2546555" y="2343135"/>
              <a:chExt cx="914398" cy="842077"/>
            </a:xfrm>
          </p:grpSpPr>
          <p:cxnSp>
            <p:nvCxnSpPr>
              <p:cNvPr id="67" name="Straight Arrow Connector 66">
                <a:extLst>
                  <a:ext uri="{FF2B5EF4-FFF2-40B4-BE49-F238E27FC236}">
                    <a16:creationId xmlns:a16="http://schemas.microsoft.com/office/drawing/2014/main" id="{521F6B84-4255-4529-97F9-95FE5713E6F5}"/>
                  </a:ext>
                </a:extLst>
              </p:cNvPr>
              <p:cNvCxnSpPr>
                <a:cxnSpLocks/>
              </p:cNvCxnSpPr>
              <p:nvPr/>
            </p:nvCxnSpPr>
            <p:spPr>
              <a:xfrm>
                <a:off x="2895600" y="2343135"/>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F84D1EE-AA7A-429C-B7CC-CA42947CD792}"/>
                  </a:ext>
                </a:extLst>
              </p:cNvPr>
              <p:cNvSpPr txBox="1"/>
              <p:nvPr/>
            </p:nvSpPr>
            <p:spPr>
              <a:xfrm>
                <a:off x="2546555" y="2708158"/>
                <a:ext cx="914398" cy="477054"/>
              </a:xfrm>
              <a:prstGeom prst="rect">
                <a:avLst/>
              </a:prstGeom>
              <a:noFill/>
            </p:spPr>
            <p:txBody>
              <a:bodyPr wrap="square" rtlCol="0">
                <a:spAutoFit/>
              </a:bodyPr>
              <a:lstStyle/>
              <a:p>
                <a:r>
                  <a:rPr lang="en-GB" sz="2500">
                    <a:solidFill>
                      <a:schemeClr val="bg1"/>
                    </a:solidFill>
                    <a:latin typeface="Monsterrat"/>
                  </a:rPr>
                  <a:t>md</a:t>
                </a:r>
                <a:endParaRPr lang="en-US" sz="2500">
                  <a:solidFill>
                    <a:schemeClr val="bg1"/>
                  </a:solidFill>
                  <a:latin typeface="Monsterrat"/>
                </a:endParaRPr>
              </a:p>
            </p:txBody>
          </p:sp>
        </p:grpSp>
        <p:grpSp>
          <p:nvGrpSpPr>
            <p:cNvPr id="72" name="Group 71">
              <a:extLst>
                <a:ext uri="{FF2B5EF4-FFF2-40B4-BE49-F238E27FC236}">
                  <a16:creationId xmlns:a16="http://schemas.microsoft.com/office/drawing/2014/main" id="{6A978963-6A69-4B35-95E7-B63DEE8F12F4}"/>
                </a:ext>
              </a:extLst>
            </p:cNvPr>
            <p:cNvGrpSpPr/>
            <p:nvPr/>
          </p:nvGrpSpPr>
          <p:grpSpPr>
            <a:xfrm>
              <a:off x="7692511" y="7103055"/>
              <a:ext cx="1143000" cy="830006"/>
              <a:chOff x="5185289" y="2360650"/>
              <a:chExt cx="1143000" cy="830006"/>
            </a:xfrm>
          </p:grpSpPr>
          <p:cxnSp>
            <p:nvCxnSpPr>
              <p:cNvPr id="73" name="Straight Arrow Connector 72">
                <a:extLst>
                  <a:ext uri="{FF2B5EF4-FFF2-40B4-BE49-F238E27FC236}">
                    <a16:creationId xmlns:a16="http://schemas.microsoft.com/office/drawing/2014/main" id="{BF98E9ED-75FE-41E5-A361-1BE5A9D89EA5}"/>
                  </a:ext>
                </a:extLst>
              </p:cNvPr>
              <p:cNvCxnSpPr>
                <a:cxnSpLocks/>
              </p:cNvCxnSpPr>
              <p:nvPr/>
            </p:nvCxnSpPr>
            <p:spPr>
              <a:xfrm>
                <a:off x="5589457" y="2360650"/>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5E7A1A-1E73-415A-91BB-E80F1D8998B8}"/>
                  </a:ext>
                </a:extLst>
              </p:cNvPr>
              <p:cNvSpPr txBox="1"/>
              <p:nvPr/>
            </p:nvSpPr>
            <p:spPr>
              <a:xfrm>
                <a:off x="5185289" y="2713602"/>
                <a:ext cx="1143000" cy="477054"/>
              </a:xfrm>
              <a:prstGeom prst="rect">
                <a:avLst/>
              </a:prstGeom>
              <a:noFill/>
            </p:spPr>
            <p:txBody>
              <a:bodyPr wrap="square" rtlCol="0">
                <a:spAutoFit/>
              </a:bodyPr>
              <a:lstStyle/>
              <a:p>
                <a:r>
                  <a:rPr lang="en-GB" sz="2500">
                    <a:solidFill>
                      <a:schemeClr val="bg1"/>
                    </a:solidFill>
                    <a:latin typeface="Monsterrat"/>
                  </a:rPr>
                  <a:t>end-1</a:t>
                </a:r>
                <a:endParaRPr lang="en-US" sz="2500">
                  <a:solidFill>
                    <a:schemeClr val="bg1"/>
                  </a:solidFill>
                  <a:latin typeface="Monsterrat"/>
                </a:endParaRPr>
              </a:p>
            </p:txBody>
          </p:sp>
        </p:grpSp>
      </p:grpSp>
      <p:grpSp>
        <p:nvGrpSpPr>
          <p:cNvPr id="84" name="Group 83">
            <a:extLst>
              <a:ext uri="{FF2B5EF4-FFF2-40B4-BE49-F238E27FC236}">
                <a16:creationId xmlns:a16="http://schemas.microsoft.com/office/drawing/2014/main" id="{C065D81A-B0E7-478B-9A31-CA309064AFF1}"/>
              </a:ext>
            </a:extLst>
          </p:cNvPr>
          <p:cNvGrpSpPr/>
          <p:nvPr/>
        </p:nvGrpSpPr>
        <p:grpSpPr>
          <a:xfrm>
            <a:off x="653368" y="8058427"/>
            <a:ext cx="6725264" cy="584776"/>
            <a:chOff x="653368" y="8058427"/>
            <a:chExt cx="6725264" cy="584776"/>
          </a:xfrm>
        </p:grpSpPr>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2A81484-3DCB-4E62-806A-7037BCDD8E53}"/>
                    </a:ext>
                  </a:extLst>
                </p:cNvPr>
                <p:cNvSpPr txBox="1"/>
                <p:nvPr/>
              </p:nvSpPr>
              <p:spPr>
                <a:xfrm>
                  <a:off x="653368" y="8058428"/>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Store-&gt;x    </a:t>
                  </a:r>
                  <a:r>
                    <a:rPr lang="en-US" sz="3200">
                      <a:solidFill>
                        <a:schemeClr val="bg1"/>
                      </a:solidFill>
                      <a:latin typeface="Monsterrat"/>
                    </a:rPr>
                    <a:t>md-&gt;x (do 2</a:t>
                  </a:r>
                  <a14:m>
                    <m:oMath xmlns:m="http://schemas.openxmlformats.org/officeDocument/2006/math">
                      <m:r>
                        <a:rPr lang="en-US" sz="3200" b="0" i="0" smtClean="0">
                          <a:solidFill>
                            <a:schemeClr val="bg1"/>
                          </a:solidFill>
                          <a:latin typeface="Cambria Math" panose="02040503050406030204" pitchFamily="18" charset="0"/>
                          <a:ea typeface="Cambria Math" panose="02040503050406030204" pitchFamily="18" charset="0"/>
                        </a:rPr>
                        <m:t> </m:t>
                      </m:r>
                      <m:r>
                        <a:rPr lang="en-US" sz="3200" i="1">
                          <a:solidFill>
                            <a:schemeClr val="bg1"/>
                          </a:solidFill>
                          <a:latin typeface="Cambria Math" panose="02040503050406030204" pitchFamily="18" charset="0"/>
                          <a:ea typeface="Cambria Math" panose="02040503050406030204" pitchFamily="18" charset="0"/>
                        </a:rPr>
                        <m:t>≠</m:t>
                      </m:r>
                      <m:r>
                        <a:rPr lang="en-US" sz="3200" b="0" i="0" smtClean="0">
                          <a:solidFill>
                            <a:schemeClr val="bg1"/>
                          </a:solidFill>
                          <a:latin typeface="Cambria Math" panose="02040503050406030204" pitchFamily="18" charset="0"/>
                          <a:ea typeface="Cambria Math" panose="02040503050406030204" pitchFamily="18" charset="0"/>
                        </a:rPr>
                        <m:t>4</m:t>
                      </m:r>
                    </m:oMath>
                  </a14:m>
                  <a:r>
                    <a:rPr lang="en-US" sz="3200">
                      <a:solidFill>
                        <a:schemeClr val="bg1"/>
                      </a:solidFill>
                      <a:latin typeface="Monsterrat"/>
                    </a:rPr>
                    <a:t>)               </a:t>
                  </a:r>
                  <a:endParaRPr lang="en-GB" sz="3200">
                    <a:solidFill>
                      <a:schemeClr val="bg1"/>
                    </a:solidFill>
                    <a:latin typeface="Monsterrat"/>
                  </a:endParaRPr>
                </a:p>
              </p:txBody>
            </p:sp>
          </mc:Choice>
          <mc:Fallback xmlns="">
            <p:sp>
              <p:nvSpPr>
                <p:cNvPr id="75" name="TextBox 74">
                  <a:extLst>
                    <a:ext uri="{FF2B5EF4-FFF2-40B4-BE49-F238E27FC236}">
                      <a16:creationId xmlns:a16="http://schemas.microsoft.com/office/drawing/2014/main" id="{E2A81484-3DCB-4E62-806A-7037BCDD8E53}"/>
                    </a:ext>
                  </a:extLst>
                </p:cNvPr>
                <p:cNvSpPr txBox="1">
                  <a:spLocks noRot="1" noChangeAspect="1" noMove="1" noResize="1" noEditPoints="1" noAdjustHandles="1" noChangeArrowheads="1" noChangeShapeType="1" noTextEdit="1"/>
                </p:cNvSpPr>
                <p:nvPr/>
              </p:nvSpPr>
              <p:spPr>
                <a:xfrm>
                  <a:off x="653368" y="8058428"/>
                  <a:ext cx="6725264" cy="584775"/>
                </a:xfrm>
                <a:prstGeom prst="rect">
                  <a:avLst/>
                </a:prstGeom>
                <a:blipFill>
                  <a:blip r:embed="rId4"/>
                  <a:stretch>
                    <a:fillRect l="-1995" t="-12500" r="-635"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D401518-099B-4605-BED5-A0911F68C289}"/>
                    </a:ext>
                  </a:extLst>
                </p:cNvPr>
                <p:cNvSpPr txBox="1"/>
                <p:nvPr/>
              </p:nvSpPr>
              <p:spPr>
                <a:xfrm>
                  <a:off x="2351141" y="8058427"/>
                  <a:ext cx="9144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ea typeface="Cambria Math" panose="02040503050406030204" pitchFamily="18" charset="0"/>
                          </a:rPr>
                          <m:t> </m:t>
                        </m:r>
                        <m:r>
                          <a:rPr lang="en-US" sz="320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  </m:t>
                        </m:r>
                      </m:oMath>
                    </m:oMathPara>
                  </a14:m>
                  <a:endParaRPr lang="en-US" sz="3200">
                    <a:solidFill>
                      <a:schemeClr val="bg1"/>
                    </a:solidFill>
                  </a:endParaRPr>
                </a:p>
              </p:txBody>
            </p:sp>
          </mc:Choice>
          <mc:Fallback xmlns="">
            <p:sp>
              <p:nvSpPr>
                <p:cNvPr id="80" name="TextBox 79">
                  <a:extLst>
                    <a:ext uri="{FF2B5EF4-FFF2-40B4-BE49-F238E27FC236}">
                      <a16:creationId xmlns:a16="http://schemas.microsoft.com/office/drawing/2014/main" id="{9D401518-099B-4605-BED5-A0911F68C289}"/>
                    </a:ext>
                  </a:extLst>
                </p:cNvPr>
                <p:cNvSpPr txBox="1">
                  <a:spLocks noRot="1" noChangeAspect="1" noMove="1" noResize="1" noEditPoints="1" noAdjustHandles="1" noChangeArrowheads="1" noChangeShapeType="1" noTextEdit="1"/>
                </p:cNvSpPr>
                <p:nvPr/>
              </p:nvSpPr>
              <p:spPr>
                <a:xfrm>
                  <a:off x="2351141" y="8058427"/>
                  <a:ext cx="914400" cy="584775"/>
                </a:xfrm>
                <a:prstGeom prst="rect">
                  <a:avLst/>
                </a:prstGeom>
                <a:blipFill>
                  <a:blip r:embed="rId5"/>
                  <a:stretch>
                    <a:fillRect/>
                  </a:stretch>
                </a:blipFill>
              </p:spPr>
              <p:txBody>
                <a:bodyPr/>
                <a:lstStyle/>
                <a:p>
                  <a:r>
                    <a:rPr lang="en-US">
                      <a:noFill/>
                    </a:rPr>
                    <a:t> </a:t>
                  </a:r>
                </a:p>
              </p:txBody>
            </p:sp>
          </mc:Fallback>
        </mc:AlternateContent>
      </p:grpSp>
      <p:sp>
        <p:nvSpPr>
          <p:cNvPr id="81" name="TextBox 80">
            <a:extLst>
              <a:ext uri="{FF2B5EF4-FFF2-40B4-BE49-F238E27FC236}">
                <a16:creationId xmlns:a16="http://schemas.microsoft.com/office/drawing/2014/main" id="{00302959-5555-4BF9-9483-A161AF865208}"/>
              </a:ext>
            </a:extLst>
          </p:cNvPr>
          <p:cNvSpPr txBox="1"/>
          <p:nvPr/>
        </p:nvSpPr>
        <p:spPr>
          <a:xfrm>
            <a:off x="653368" y="9013800"/>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Store &lt; md =&gt; start = store</a:t>
            </a:r>
          </a:p>
        </p:txBody>
      </p:sp>
      <p:grpSp>
        <p:nvGrpSpPr>
          <p:cNvPr id="7" name="Group 6">
            <a:extLst>
              <a:ext uri="{FF2B5EF4-FFF2-40B4-BE49-F238E27FC236}">
                <a16:creationId xmlns:a16="http://schemas.microsoft.com/office/drawing/2014/main" id="{97BDD7AA-6F78-4CD1-999B-037936E8A036}"/>
              </a:ext>
            </a:extLst>
          </p:cNvPr>
          <p:cNvGrpSpPr/>
          <p:nvPr/>
        </p:nvGrpSpPr>
        <p:grpSpPr>
          <a:xfrm>
            <a:off x="2916496" y="1852825"/>
            <a:ext cx="6244710" cy="1369081"/>
            <a:chOff x="2916496" y="1852825"/>
            <a:chExt cx="6244710" cy="1369081"/>
          </a:xfrm>
        </p:grpSpPr>
        <p:sp>
          <p:nvSpPr>
            <p:cNvPr id="37" name="TextBox 36">
              <a:extLst>
                <a:ext uri="{FF2B5EF4-FFF2-40B4-BE49-F238E27FC236}">
                  <a16:creationId xmlns:a16="http://schemas.microsoft.com/office/drawing/2014/main" id="{86E0B146-ED11-4462-98C8-E6F798283438}"/>
                </a:ext>
              </a:extLst>
            </p:cNvPr>
            <p:cNvSpPr txBox="1"/>
            <p:nvPr/>
          </p:nvSpPr>
          <p:spPr>
            <a:xfrm>
              <a:off x="3065206" y="1852825"/>
              <a:ext cx="6096000" cy="584775"/>
            </a:xfrm>
            <a:prstGeom prst="rect">
              <a:avLst/>
            </a:prstGeom>
            <a:noFill/>
          </p:spPr>
          <p:txBody>
            <a:bodyPr wrap="square" rtlCol="0">
              <a:spAutoFit/>
            </a:bodyPr>
            <a:lstStyle/>
            <a:p>
              <a:r>
                <a:rPr lang="en-GB" sz="3200">
                  <a:solidFill>
                    <a:schemeClr val="bg1"/>
                  </a:solidFill>
                </a:rPr>
                <a:t>1	3	2	4	</a:t>
              </a:r>
              <a:r>
                <a:rPr lang="en-GB" sz="3200">
                  <a:solidFill>
                    <a:srgbClr val="FF0000"/>
                  </a:solidFill>
                </a:rPr>
                <a:t>5</a:t>
              </a:r>
              <a:endParaRPr lang="en-US" sz="3200">
                <a:solidFill>
                  <a:srgbClr val="FF0000"/>
                </a:solidFill>
              </a:endParaRPr>
            </a:p>
          </p:txBody>
        </p:sp>
        <p:grpSp>
          <p:nvGrpSpPr>
            <p:cNvPr id="54" name="Group 53">
              <a:extLst>
                <a:ext uri="{FF2B5EF4-FFF2-40B4-BE49-F238E27FC236}">
                  <a16:creationId xmlns:a16="http://schemas.microsoft.com/office/drawing/2014/main" id="{9B42EB80-16DC-4C5E-8EC8-BF35C1A4F483}"/>
                </a:ext>
              </a:extLst>
            </p:cNvPr>
            <p:cNvGrpSpPr/>
            <p:nvPr/>
          </p:nvGrpSpPr>
          <p:grpSpPr>
            <a:xfrm>
              <a:off x="2916496" y="2379829"/>
              <a:ext cx="914398" cy="842077"/>
              <a:chOff x="2546555" y="2343135"/>
              <a:chExt cx="914398" cy="842077"/>
            </a:xfrm>
          </p:grpSpPr>
          <p:cxnSp>
            <p:nvCxnSpPr>
              <p:cNvPr id="42" name="Straight Arrow Connector 41">
                <a:extLst>
                  <a:ext uri="{FF2B5EF4-FFF2-40B4-BE49-F238E27FC236}">
                    <a16:creationId xmlns:a16="http://schemas.microsoft.com/office/drawing/2014/main" id="{30908890-F02C-4D1B-86B6-E5F328A03270}"/>
                  </a:ext>
                </a:extLst>
              </p:cNvPr>
              <p:cNvCxnSpPr>
                <a:cxnSpLocks/>
              </p:cNvCxnSpPr>
              <p:nvPr/>
            </p:nvCxnSpPr>
            <p:spPr>
              <a:xfrm>
                <a:off x="2895600" y="2343135"/>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90A25FD-CA9C-49A4-98A6-DF0D7A49D3B7}"/>
                  </a:ext>
                </a:extLst>
              </p:cNvPr>
              <p:cNvSpPr txBox="1"/>
              <p:nvPr/>
            </p:nvSpPr>
            <p:spPr>
              <a:xfrm>
                <a:off x="2546555" y="2708158"/>
                <a:ext cx="914398" cy="477054"/>
              </a:xfrm>
              <a:prstGeom prst="rect">
                <a:avLst/>
              </a:prstGeom>
              <a:noFill/>
            </p:spPr>
            <p:txBody>
              <a:bodyPr wrap="square" rtlCol="0">
                <a:spAutoFit/>
              </a:bodyPr>
              <a:lstStyle/>
              <a:p>
                <a:r>
                  <a:rPr lang="en-GB" sz="2500">
                    <a:solidFill>
                      <a:schemeClr val="bg1"/>
                    </a:solidFill>
                    <a:latin typeface="Monsterrat"/>
                  </a:rPr>
                  <a:t>start</a:t>
                </a:r>
                <a:endParaRPr lang="en-US" sz="2500">
                  <a:solidFill>
                    <a:schemeClr val="bg1"/>
                  </a:solidFill>
                  <a:latin typeface="Monsterrat"/>
                </a:endParaRPr>
              </a:p>
            </p:txBody>
          </p:sp>
        </p:grpSp>
        <p:grpSp>
          <p:nvGrpSpPr>
            <p:cNvPr id="55" name="Group 54">
              <a:extLst>
                <a:ext uri="{FF2B5EF4-FFF2-40B4-BE49-F238E27FC236}">
                  <a16:creationId xmlns:a16="http://schemas.microsoft.com/office/drawing/2014/main" id="{77AD4A5C-15A5-4ECD-AAC5-5D029A734581}"/>
                </a:ext>
              </a:extLst>
            </p:cNvPr>
            <p:cNvGrpSpPr/>
            <p:nvPr/>
          </p:nvGrpSpPr>
          <p:grpSpPr>
            <a:xfrm>
              <a:off x="5541706" y="2379829"/>
              <a:ext cx="1143000" cy="825448"/>
              <a:chOff x="5198806" y="2332602"/>
              <a:chExt cx="1143000" cy="825448"/>
            </a:xfrm>
          </p:grpSpPr>
          <p:cxnSp>
            <p:nvCxnSpPr>
              <p:cNvPr id="45" name="Straight Arrow Connector 44">
                <a:extLst>
                  <a:ext uri="{FF2B5EF4-FFF2-40B4-BE49-F238E27FC236}">
                    <a16:creationId xmlns:a16="http://schemas.microsoft.com/office/drawing/2014/main" id="{A29BA1AE-037A-4034-B12D-CC0B7DB09E8A}"/>
                  </a:ext>
                </a:extLst>
              </p:cNvPr>
              <p:cNvCxnSpPr>
                <a:cxnSpLocks/>
              </p:cNvCxnSpPr>
              <p:nvPr/>
            </p:nvCxnSpPr>
            <p:spPr>
              <a:xfrm>
                <a:off x="5624050" y="2332602"/>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CF33FC2-7E8A-449A-9714-E87F6451C1B5}"/>
                  </a:ext>
                </a:extLst>
              </p:cNvPr>
              <p:cNvSpPr txBox="1"/>
              <p:nvPr/>
            </p:nvSpPr>
            <p:spPr>
              <a:xfrm>
                <a:off x="5198806" y="2680996"/>
                <a:ext cx="1143000" cy="477054"/>
              </a:xfrm>
              <a:prstGeom prst="rect">
                <a:avLst/>
              </a:prstGeom>
              <a:noFill/>
            </p:spPr>
            <p:txBody>
              <a:bodyPr wrap="square" rtlCol="0">
                <a:spAutoFit/>
              </a:bodyPr>
              <a:lstStyle/>
              <a:p>
                <a:r>
                  <a:rPr lang="en-GB" sz="2500">
                    <a:solidFill>
                      <a:schemeClr val="bg1"/>
                    </a:solidFill>
                    <a:latin typeface="Monsterrat"/>
                  </a:rPr>
                  <a:t>end-1</a:t>
                </a:r>
                <a:endParaRPr lang="en-US" sz="2500">
                  <a:solidFill>
                    <a:schemeClr val="bg1"/>
                  </a:solidFill>
                  <a:latin typeface="Monsterrat"/>
                </a:endParaRPr>
              </a:p>
            </p:txBody>
          </p:sp>
        </p:grpSp>
        <p:cxnSp>
          <p:nvCxnSpPr>
            <p:cNvPr id="43" name="Straight Arrow Connector 42">
              <a:extLst>
                <a:ext uri="{FF2B5EF4-FFF2-40B4-BE49-F238E27FC236}">
                  <a16:creationId xmlns:a16="http://schemas.microsoft.com/office/drawing/2014/main" id="{07EE5D1C-6718-4C38-9C2F-9C8BDBF67317}"/>
                </a:ext>
              </a:extLst>
            </p:cNvPr>
            <p:cNvCxnSpPr>
              <a:cxnSpLocks/>
            </p:cNvCxnSpPr>
            <p:nvPr/>
          </p:nvCxnSpPr>
          <p:spPr>
            <a:xfrm>
              <a:off x="5029200" y="2363852"/>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1905471-F3FA-4738-81F8-795BC61C36E5}"/>
                </a:ext>
              </a:extLst>
            </p:cNvPr>
            <p:cNvSpPr txBox="1"/>
            <p:nvPr/>
          </p:nvSpPr>
          <p:spPr>
            <a:xfrm>
              <a:off x="4031229" y="2733577"/>
              <a:ext cx="1569471" cy="477054"/>
            </a:xfrm>
            <a:prstGeom prst="rect">
              <a:avLst/>
            </a:prstGeom>
            <a:noFill/>
          </p:spPr>
          <p:txBody>
            <a:bodyPr wrap="square" rtlCol="0">
              <a:spAutoFit/>
            </a:bodyPr>
            <a:lstStyle/>
            <a:p>
              <a:r>
                <a:rPr lang="en-GB" sz="2500">
                  <a:solidFill>
                    <a:schemeClr val="bg1"/>
                  </a:solidFill>
                  <a:latin typeface="Monsterrat"/>
                </a:rPr>
                <a:t>Pivot=md</a:t>
              </a:r>
              <a:endParaRPr lang="en-US" sz="2500">
                <a:solidFill>
                  <a:schemeClr val="bg1"/>
                </a:solidFill>
                <a:latin typeface="Monsterrat"/>
              </a:endParaRPr>
            </a:p>
          </p:txBody>
        </p:sp>
      </p:grpSp>
    </p:spTree>
    <p:extLst>
      <p:ext uri="{BB962C8B-B14F-4D97-AF65-F5344CB8AC3E}">
        <p14:creationId xmlns:p14="http://schemas.microsoft.com/office/powerpoint/2010/main" val="389577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2" grpId="0"/>
      <p:bldP spid="56" grpId="0"/>
      <p:bldP spid="57" grpId="0"/>
      <p:bldP spid="8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85" y="379048"/>
            <a:ext cx="841515" cy="819425"/>
          </a:xfrm>
          <a:prstGeom prst="rect">
            <a:avLst/>
          </a:prstGeom>
        </p:spPr>
      </p:pic>
      <p:grpSp>
        <p:nvGrpSpPr>
          <p:cNvPr id="3" name="Group 3"/>
          <p:cNvGrpSpPr/>
          <p:nvPr/>
        </p:nvGrpSpPr>
        <p:grpSpPr>
          <a:xfrm>
            <a:off x="653368" y="379048"/>
            <a:ext cx="16981263" cy="1015115"/>
            <a:chOff x="0" y="0"/>
            <a:chExt cx="22641685" cy="1353486"/>
          </a:xfrm>
        </p:grpSpPr>
        <p:grpSp>
          <p:nvGrpSpPr>
            <p:cNvPr id="4" name="Group 4"/>
            <p:cNvGrpSpPr/>
            <p:nvPr/>
          </p:nvGrpSpPr>
          <p:grpSpPr>
            <a:xfrm>
              <a:off x="0" y="0"/>
              <a:ext cx="22641685" cy="1353486"/>
              <a:chOff x="0" y="0"/>
              <a:chExt cx="24919759" cy="1489666"/>
            </a:xfrm>
          </p:grpSpPr>
          <p:sp>
            <p:nvSpPr>
              <p:cNvPr id="5" name="Freeform 5"/>
              <p:cNvSpPr/>
              <p:nvPr/>
            </p:nvSpPr>
            <p:spPr>
              <a:xfrm>
                <a:off x="0" y="0"/>
                <a:ext cx="24919760" cy="1489666"/>
              </a:xfrm>
              <a:custGeom>
                <a:avLst/>
                <a:gdLst/>
                <a:ahLst/>
                <a:cxnLst/>
                <a:rect l="l" t="t" r="r" b="b"/>
                <a:pathLst>
                  <a:path w="24919760" h="1489666">
                    <a:moveTo>
                      <a:pt x="0" y="0"/>
                    </a:moveTo>
                    <a:lnTo>
                      <a:pt x="0" y="1489666"/>
                    </a:lnTo>
                    <a:lnTo>
                      <a:pt x="24919760" y="1489666"/>
                    </a:lnTo>
                    <a:lnTo>
                      <a:pt x="24919760" y="0"/>
                    </a:lnTo>
                    <a:lnTo>
                      <a:pt x="0" y="0"/>
                    </a:lnTo>
                    <a:close/>
                    <a:moveTo>
                      <a:pt x="24858799" y="1428706"/>
                    </a:moveTo>
                    <a:lnTo>
                      <a:pt x="59690" y="1428706"/>
                    </a:lnTo>
                    <a:lnTo>
                      <a:pt x="59690" y="59690"/>
                    </a:lnTo>
                    <a:lnTo>
                      <a:pt x="24858799" y="59690"/>
                    </a:lnTo>
                    <a:lnTo>
                      <a:pt x="24858799" y="1428706"/>
                    </a:lnTo>
                    <a:close/>
                  </a:path>
                </a:pathLst>
              </a:custGeom>
              <a:solidFill>
                <a:srgbClr val="FFFFFF"/>
              </a:solidFill>
            </p:spPr>
          </p:sp>
        </p:grpSp>
        <p:sp>
          <p:nvSpPr>
            <p:cNvPr id="6" name="TextBox 6"/>
            <p:cNvSpPr txBox="1"/>
            <p:nvPr/>
          </p:nvSpPr>
          <p:spPr>
            <a:xfrm>
              <a:off x="718653" y="435674"/>
              <a:ext cx="19944132" cy="518261"/>
            </a:xfrm>
            <a:prstGeom prst="rect">
              <a:avLst/>
            </a:prstGeom>
          </p:spPr>
          <p:txBody>
            <a:bodyPr lIns="0" tIns="0" rIns="0" bIns="0" rtlCol="0" anchor="t">
              <a:spAutoFit/>
            </a:bodyPr>
            <a:lstStyle/>
            <a:p>
              <a:pPr algn="just">
                <a:lnSpc>
                  <a:spcPts val="2972"/>
                </a:lnSpc>
              </a:pPr>
              <a:r>
                <a:rPr lang="en-US" sz="3162">
                  <a:solidFill>
                    <a:srgbClr val="FFFFFF"/>
                  </a:solidFill>
                  <a:latin typeface="Montserrat"/>
                </a:rPr>
                <a:t>VD: Tìm trung vị của dãy: 2, 3, 1, 4, 5</a:t>
              </a:r>
            </a:p>
          </p:txBody>
        </p:sp>
      </p:grpSp>
      <p:sp>
        <p:nvSpPr>
          <p:cNvPr id="35" name="TextBox 34">
            <a:extLst>
              <a:ext uri="{FF2B5EF4-FFF2-40B4-BE49-F238E27FC236}">
                <a16:creationId xmlns:a16="http://schemas.microsoft.com/office/drawing/2014/main" id="{921823D4-C2AA-4E01-A9FA-F023AF9ECE29}"/>
              </a:ext>
            </a:extLst>
          </p:cNvPr>
          <p:cNvSpPr txBox="1"/>
          <p:nvPr/>
        </p:nvSpPr>
        <p:spPr>
          <a:xfrm>
            <a:off x="653368" y="1852826"/>
            <a:ext cx="2089832" cy="584775"/>
          </a:xfrm>
          <a:prstGeom prst="rect">
            <a:avLst/>
          </a:prstGeom>
          <a:noFill/>
        </p:spPr>
        <p:txBody>
          <a:bodyPr wrap="square" rtlCol="0">
            <a:spAutoFit/>
          </a:bodyPr>
          <a:lstStyle/>
          <a:p>
            <a:r>
              <a:rPr lang="en-GB" sz="3200" b="1">
                <a:solidFill>
                  <a:srgbClr val="FFFF00"/>
                </a:solidFill>
                <a:latin typeface="Moonster"/>
              </a:rPr>
              <a:t>Vòng lặp 4:</a:t>
            </a:r>
            <a:endParaRPr lang="en-US" sz="3200" b="1">
              <a:solidFill>
                <a:srgbClr val="FFFF00"/>
              </a:solidFill>
              <a:latin typeface="Moonster"/>
            </a:endParaRPr>
          </a:p>
        </p:txBody>
      </p:sp>
      <p:sp>
        <p:nvSpPr>
          <p:cNvPr id="52" name="TextBox 51">
            <a:extLst>
              <a:ext uri="{FF2B5EF4-FFF2-40B4-BE49-F238E27FC236}">
                <a16:creationId xmlns:a16="http://schemas.microsoft.com/office/drawing/2014/main" id="{61E2A6AB-0825-4AA8-AD49-420A9F8326FE}"/>
              </a:ext>
            </a:extLst>
          </p:cNvPr>
          <p:cNvSpPr txBox="1"/>
          <p:nvPr/>
        </p:nvSpPr>
        <p:spPr>
          <a:xfrm>
            <a:off x="607942" y="3495901"/>
            <a:ext cx="8078858"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Pivot=4; md-&gt;x=4; (giá trị trung vị tạm thời) </a:t>
            </a:r>
            <a:endParaRPr lang="en-US" sz="3200">
              <a:solidFill>
                <a:schemeClr val="bg1"/>
              </a:solidFill>
              <a:latin typeface="Monsterrat"/>
            </a:endParaRPr>
          </a:p>
        </p:txBody>
      </p:sp>
      <p:sp>
        <p:nvSpPr>
          <p:cNvPr id="56" name="TextBox 55">
            <a:extLst>
              <a:ext uri="{FF2B5EF4-FFF2-40B4-BE49-F238E27FC236}">
                <a16:creationId xmlns:a16="http://schemas.microsoft.com/office/drawing/2014/main" id="{7C2B25D4-9414-44E5-9DF7-FF0F4038BD2B}"/>
              </a:ext>
            </a:extLst>
          </p:cNvPr>
          <p:cNvSpPr txBox="1"/>
          <p:nvPr/>
        </p:nvSpPr>
        <p:spPr>
          <a:xfrm>
            <a:off x="607942" y="4166005"/>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Swap (md,end-1) : </a:t>
            </a:r>
          </a:p>
        </p:txBody>
      </p:sp>
      <p:sp>
        <p:nvSpPr>
          <p:cNvPr id="57" name="TextBox 56">
            <a:extLst>
              <a:ext uri="{FF2B5EF4-FFF2-40B4-BE49-F238E27FC236}">
                <a16:creationId xmlns:a16="http://schemas.microsoft.com/office/drawing/2014/main" id="{6EF2BFC7-5A33-4766-944F-42EB1C2C34DD}"/>
              </a:ext>
            </a:extLst>
          </p:cNvPr>
          <p:cNvSpPr txBox="1"/>
          <p:nvPr/>
        </p:nvSpPr>
        <p:spPr>
          <a:xfrm>
            <a:off x="4572000" y="4166004"/>
            <a:ext cx="6096000" cy="584775"/>
          </a:xfrm>
          <a:prstGeom prst="rect">
            <a:avLst/>
          </a:prstGeom>
          <a:noFill/>
        </p:spPr>
        <p:txBody>
          <a:bodyPr wrap="square" rtlCol="0">
            <a:spAutoFit/>
          </a:bodyPr>
          <a:lstStyle/>
          <a:p>
            <a:r>
              <a:rPr lang="en-GB" sz="3200">
                <a:solidFill>
                  <a:srgbClr val="FF0000"/>
                </a:solidFill>
              </a:rPr>
              <a:t>1</a:t>
            </a:r>
            <a:r>
              <a:rPr lang="en-GB" sz="3200">
                <a:solidFill>
                  <a:schemeClr val="bg1"/>
                </a:solidFill>
              </a:rPr>
              <a:t>	2	3	4	</a:t>
            </a:r>
            <a:r>
              <a:rPr lang="en-GB" sz="3200">
                <a:solidFill>
                  <a:srgbClr val="FF0000"/>
                </a:solidFill>
              </a:rPr>
              <a:t>5</a:t>
            </a:r>
            <a:endParaRPr lang="en-US" sz="3200">
              <a:solidFill>
                <a:srgbClr val="FF0000"/>
              </a:solidFill>
            </a:endParaRPr>
          </a:p>
        </p:txBody>
      </p:sp>
      <p:grpSp>
        <p:nvGrpSpPr>
          <p:cNvPr id="85" name="Group 84">
            <a:extLst>
              <a:ext uri="{FF2B5EF4-FFF2-40B4-BE49-F238E27FC236}">
                <a16:creationId xmlns:a16="http://schemas.microsoft.com/office/drawing/2014/main" id="{9F8BFDE0-F2F0-418D-8551-477E672F8444}"/>
              </a:ext>
            </a:extLst>
          </p:cNvPr>
          <p:cNvGrpSpPr/>
          <p:nvPr/>
        </p:nvGrpSpPr>
        <p:grpSpPr>
          <a:xfrm>
            <a:off x="592549" y="4967742"/>
            <a:ext cx="8078858" cy="1352720"/>
            <a:chOff x="607942" y="4967743"/>
            <a:chExt cx="8078858" cy="1352720"/>
          </a:xfrm>
        </p:grpSpPr>
        <p:sp>
          <p:nvSpPr>
            <p:cNvPr id="58" name="TextBox 57">
              <a:extLst>
                <a:ext uri="{FF2B5EF4-FFF2-40B4-BE49-F238E27FC236}">
                  <a16:creationId xmlns:a16="http://schemas.microsoft.com/office/drawing/2014/main" id="{142316B2-0C34-4947-BD52-B9779EBC6D7B}"/>
                </a:ext>
              </a:extLst>
            </p:cNvPr>
            <p:cNvSpPr txBox="1"/>
            <p:nvPr/>
          </p:nvSpPr>
          <p:spPr>
            <a:xfrm>
              <a:off x="607942" y="4967743"/>
              <a:ext cx="8078858"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Sau For: 	</a:t>
              </a:r>
              <a:r>
                <a:rPr lang="en-GB" sz="3200">
                  <a:solidFill>
                    <a:srgbClr val="FF0000"/>
                  </a:solidFill>
                  <a:latin typeface="Monsterrat"/>
                </a:rPr>
                <a:t>1</a:t>
              </a:r>
              <a:r>
                <a:rPr lang="en-GB" sz="3200">
                  <a:solidFill>
                    <a:schemeClr val="bg1"/>
                  </a:solidFill>
                  <a:latin typeface="Monsterrat"/>
                </a:rPr>
                <a:t>	2	3	4	</a:t>
              </a:r>
              <a:r>
                <a:rPr lang="en-GB" sz="3200">
                  <a:solidFill>
                    <a:srgbClr val="FF0000"/>
                  </a:solidFill>
                  <a:latin typeface="Monsterrat"/>
                </a:rPr>
                <a:t>5</a:t>
              </a:r>
              <a:r>
                <a:rPr lang="en-GB" sz="3200">
                  <a:solidFill>
                    <a:schemeClr val="bg1"/>
                  </a:solidFill>
                  <a:latin typeface="Monsterrat"/>
                </a:rPr>
                <a:t> </a:t>
              </a:r>
            </a:p>
          </p:txBody>
        </p:sp>
        <p:grpSp>
          <p:nvGrpSpPr>
            <p:cNvPr id="69" name="Group 68">
              <a:extLst>
                <a:ext uri="{FF2B5EF4-FFF2-40B4-BE49-F238E27FC236}">
                  <a16:creationId xmlns:a16="http://schemas.microsoft.com/office/drawing/2014/main" id="{3B9C2A8F-F97C-4761-946C-178E8A5B3801}"/>
                </a:ext>
              </a:extLst>
            </p:cNvPr>
            <p:cNvGrpSpPr/>
            <p:nvPr/>
          </p:nvGrpSpPr>
          <p:grpSpPr>
            <a:xfrm>
              <a:off x="5388879" y="5528074"/>
              <a:ext cx="2158186" cy="792389"/>
              <a:chOff x="4746099" y="2380020"/>
              <a:chExt cx="2158186" cy="792389"/>
            </a:xfrm>
          </p:grpSpPr>
          <p:cxnSp>
            <p:nvCxnSpPr>
              <p:cNvPr id="70" name="Straight Arrow Connector 69">
                <a:extLst>
                  <a:ext uri="{FF2B5EF4-FFF2-40B4-BE49-F238E27FC236}">
                    <a16:creationId xmlns:a16="http://schemas.microsoft.com/office/drawing/2014/main" id="{51FB92DC-08E8-46DB-8D64-D64CDBC46633}"/>
                  </a:ext>
                </a:extLst>
              </p:cNvPr>
              <p:cNvCxnSpPr>
                <a:cxnSpLocks/>
              </p:cNvCxnSpPr>
              <p:nvPr/>
            </p:nvCxnSpPr>
            <p:spPr>
              <a:xfrm>
                <a:off x="5697213" y="2380020"/>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C0AFA8-224D-4B3F-B4DE-D77E5E746CC5}"/>
                  </a:ext>
                </a:extLst>
              </p:cNvPr>
              <p:cNvSpPr txBox="1"/>
              <p:nvPr/>
            </p:nvSpPr>
            <p:spPr>
              <a:xfrm>
                <a:off x="4746099" y="2695355"/>
                <a:ext cx="2158186" cy="477054"/>
              </a:xfrm>
              <a:prstGeom prst="rect">
                <a:avLst/>
              </a:prstGeom>
              <a:noFill/>
            </p:spPr>
            <p:txBody>
              <a:bodyPr wrap="square" rtlCol="0">
                <a:spAutoFit/>
              </a:bodyPr>
              <a:lstStyle/>
              <a:p>
                <a:r>
                  <a:rPr lang="en-GB" sz="2500">
                    <a:solidFill>
                      <a:schemeClr val="bg1"/>
                    </a:solidFill>
                    <a:latin typeface="Monsterrat"/>
                  </a:rPr>
                  <a:t>end-1 = store</a:t>
                </a:r>
                <a:endParaRPr lang="en-US" sz="2500">
                  <a:solidFill>
                    <a:schemeClr val="bg1"/>
                  </a:solidFill>
                  <a:latin typeface="Monsterrat"/>
                </a:endParaRPr>
              </a:p>
            </p:txBody>
          </p:sp>
        </p:grpSp>
      </p:grpSp>
      <p:grpSp>
        <p:nvGrpSpPr>
          <p:cNvPr id="83" name="Group 82">
            <a:extLst>
              <a:ext uri="{FF2B5EF4-FFF2-40B4-BE49-F238E27FC236}">
                <a16:creationId xmlns:a16="http://schemas.microsoft.com/office/drawing/2014/main" id="{65535C8F-49F8-45A2-B334-D5E9E69DABA4}"/>
              </a:ext>
            </a:extLst>
          </p:cNvPr>
          <p:cNvGrpSpPr/>
          <p:nvPr/>
        </p:nvGrpSpPr>
        <p:grpSpPr>
          <a:xfrm>
            <a:off x="575343" y="6570573"/>
            <a:ext cx="9158777" cy="1391613"/>
            <a:chOff x="594822" y="6518280"/>
            <a:chExt cx="9158777" cy="1391613"/>
          </a:xfrm>
        </p:grpSpPr>
        <p:sp>
          <p:nvSpPr>
            <p:cNvPr id="62" name="TextBox 61">
              <a:extLst>
                <a:ext uri="{FF2B5EF4-FFF2-40B4-BE49-F238E27FC236}">
                  <a16:creationId xmlns:a16="http://schemas.microsoft.com/office/drawing/2014/main" id="{42E059FE-604C-423D-9CF6-6E1794F76EB5}"/>
                </a:ext>
              </a:extLst>
            </p:cNvPr>
            <p:cNvSpPr txBox="1"/>
            <p:nvPr/>
          </p:nvSpPr>
          <p:spPr>
            <a:xfrm>
              <a:off x="594822" y="6518280"/>
              <a:ext cx="9158777"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Swap (store,end-1) :	</a:t>
              </a:r>
              <a:r>
                <a:rPr lang="en-GB" sz="3200">
                  <a:solidFill>
                    <a:srgbClr val="FF0000"/>
                  </a:solidFill>
                  <a:latin typeface="Monsterrat"/>
                </a:rPr>
                <a:t>1</a:t>
              </a:r>
              <a:r>
                <a:rPr lang="en-GB" sz="3200">
                  <a:solidFill>
                    <a:schemeClr val="bg1"/>
                  </a:solidFill>
                  <a:latin typeface="Monsterrat"/>
                </a:rPr>
                <a:t>	2	3	4	</a:t>
              </a:r>
              <a:r>
                <a:rPr lang="en-GB" sz="3200">
                  <a:solidFill>
                    <a:srgbClr val="FF0000"/>
                  </a:solidFill>
                  <a:latin typeface="Monsterrat"/>
                </a:rPr>
                <a:t>5</a:t>
              </a:r>
              <a:r>
                <a:rPr lang="en-GB" sz="3200">
                  <a:solidFill>
                    <a:schemeClr val="bg1"/>
                  </a:solidFill>
                  <a:latin typeface="Monsterrat"/>
                </a:rPr>
                <a:t> </a:t>
              </a:r>
            </a:p>
          </p:txBody>
        </p:sp>
        <p:grpSp>
          <p:nvGrpSpPr>
            <p:cNvPr id="66" name="Group 65">
              <a:extLst>
                <a:ext uri="{FF2B5EF4-FFF2-40B4-BE49-F238E27FC236}">
                  <a16:creationId xmlns:a16="http://schemas.microsoft.com/office/drawing/2014/main" id="{DB4423D0-850F-4058-95F5-A6D3036F146B}"/>
                </a:ext>
              </a:extLst>
            </p:cNvPr>
            <p:cNvGrpSpPr/>
            <p:nvPr/>
          </p:nvGrpSpPr>
          <p:grpSpPr>
            <a:xfrm>
              <a:off x="6818669" y="7067816"/>
              <a:ext cx="914398" cy="842077"/>
              <a:chOff x="2546555" y="2343135"/>
              <a:chExt cx="914398" cy="842077"/>
            </a:xfrm>
          </p:grpSpPr>
          <p:cxnSp>
            <p:nvCxnSpPr>
              <p:cNvPr id="67" name="Straight Arrow Connector 66">
                <a:extLst>
                  <a:ext uri="{FF2B5EF4-FFF2-40B4-BE49-F238E27FC236}">
                    <a16:creationId xmlns:a16="http://schemas.microsoft.com/office/drawing/2014/main" id="{521F6B84-4255-4529-97F9-95FE5713E6F5}"/>
                  </a:ext>
                </a:extLst>
              </p:cNvPr>
              <p:cNvCxnSpPr>
                <a:cxnSpLocks/>
              </p:cNvCxnSpPr>
              <p:nvPr/>
            </p:nvCxnSpPr>
            <p:spPr>
              <a:xfrm>
                <a:off x="2895600" y="2343135"/>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F84D1EE-AA7A-429C-B7CC-CA42947CD792}"/>
                  </a:ext>
                </a:extLst>
              </p:cNvPr>
              <p:cNvSpPr txBox="1"/>
              <p:nvPr/>
            </p:nvSpPr>
            <p:spPr>
              <a:xfrm>
                <a:off x="2546555" y="2708158"/>
                <a:ext cx="914398" cy="477054"/>
              </a:xfrm>
              <a:prstGeom prst="rect">
                <a:avLst/>
              </a:prstGeom>
              <a:noFill/>
            </p:spPr>
            <p:txBody>
              <a:bodyPr wrap="square" rtlCol="0">
                <a:spAutoFit/>
              </a:bodyPr>
              <a:lstStyle/>
              <a:p>
                <a:r>
                  <a:rPr lang="en-GB" sz="2500">
                    <a:solidFill>
                      <a:schemeClr val="bg1"/>
                    </a:solidFill>
                    <a:latin typeface="Monsterrat"/>
                  </a:rPr>
                  <a:t>md</a:t>
                </a:r>
                <a:endParaRPr lang="en-US" sz="2500">
                  <a:solidFill>
                    <a:schemeClr val="bg1"/>
                  </a:solidFill>
                  <a:latin typeface="Monsterrat"/>
                </a:endParaRPr>
              </a:p>
            </p:txBody>
          </p:sp>
        </p:grpSp>
        <p:grpSp>
          <p:nvGrpSpPr>
            <p:cNvPr id="72" name="Group 71">
              <a:extLst>
                <a:ext uri="{FF2B5EF4-FFF2-40B4-BE49-F238E27FC236}">
                  <a16:creationId xmlns:a16="http://schemas.microsoft.com/office/drawing/2014/main" id="{6A978963-6A69-4B35-95E7-B63DEE8F12F4}"/>
                </a:ext>
              </a:extLst>
            </p:cNvPr>
            <p:cNvGrpSpPr/>
            <p:nvPr/>
          </p:nvGrpSpPr>
          <p:grpSpPr>
            <a:xfrm>
              <a:off x="7551151" y="7103055"/>
              <a:ext cx="1928168" cy="804895"/>
              <a:chOff x="5043929" y="2360650"/>
              <a:chExt cx="1928168" cy="804895"/>
            </a:xfrm>
          </p:grpSpPr>
          <p:cxnSp>
            <p:nvCxnSpPr>
              <p:cNvPr id="73" name="Straight Arrow Connector 72">
                <a:extLst>
                  <a:ext uri="{FF2B5EF4-FFF2-40B4-BE49-F238E27FC236}">
                    <a16:creationId xmlns:a16="http://schemas.microsoft.com/office/drawing/2014/main" id="{BF98E9ED-75FE-41E5-A361-1BE5A9D89EA5}"/>
                  </a:ext>
                </a:extLst>
              </p:cNvPr>
              <p:cNvCxnSpPr>
                <a:cxnSpLocks/>
              </p:cNvCxnSpPr>
              <p:nvPr/>
            </p:nvCxnSpPr>
            <p:spPr>
              <a:xfrm>
                <a:off x="5589457" y="2360650"/>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5E7A1A-1E73-415A-91BB-E80F1D8998B8}"/>
                  </a:ext>
                </a:extLst>
              </p:cNvPr>
              <p:cNvSpPr txBox="1"/>
              <p:nvPr/>
            </p:nvSpPr>
            <p:spPr>
              <a:xfrm>
                <a:off x="5043929" y="2688491"/>
                <a:ext cx="1928168" cy="477054"/>
              </a:xfrm>
              <a:prstGeom prst="rect">
                <a:avLst/>
              </a:prstGeom>
              <a:noFill/>
            </p:spPr>
            <p:txBody>
              <a:bodyPr wrap="square" rtlCol="0">
                <a:spAutoFit/>
              </a:bodyPr>
              <a:lstStyle/>
              <a:p>
                <a:r>
                  <a:rPr lang="en-GB" sz="2500">
                    <a:solidFill>
                      <a:schemeClr val="bg1"/>
                    </a:solidFill>
                    <a:latin typeface="Monsterrat"/>
                  </a:rPr>
                  <a:t>end-1=store</a:t>
                </a:r>
                <a:endParaRPr lang="en-US" sz="2500">
                  <a:solidFill>
                    <a:schemeClr val="bg1"/>
                  </a:solidFill>
                  <a:latin typeface="Monsterrat"/>
                </a:endParaRPr>
              </a:p>
            </p:txBody>
          </p:sp>
        </p:grpSp>
      </p:grpSp>
      <p:grpSp>
        <p:nvGrpSpPr>
          <p:cNvPr id="84" name="Group 83">
            <a:extLst>
              <a:ext uri="{FF2B5EF4-FFF2-40B4-BE49-F238E27FC236}">
                <a16:creationId xmlns:a16="http://schemas.microsoft.com/office/drawing/2014/main" id="{C065D81A-B0E7-478B-9A31-CA309064AFF1}"/>
              </a:ext>
            </a:extLst>
          </p:cNvPr>
          <p:cNvGrpSpPr/>
          <p:nvPr/>
        </p:nvGrpSpPr>
        <p:grpSpPr>
          <a:xfrm>
            <a:off x="653368" y="8058427"/>
            <a:ext cx="6725264" cy="584776"/>
            <a:chOff x="653368" y="8058427"/>
            <a:chExt cx="6725264" cy="584776"/>
          </a:xfrm>
        </p:grpSpPr>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2A81484-3DCB-4E62-806A-7037BCDD8E53}"/>
                    </a:ext>
                  </a:extLst>
                </p:cNvPr>
                <p:cNvSpPr txBox="1"/>
                <p:nvPr/>
              </p:nvSpPr>
              <p:spPr>
                <a:xfrm>
                  <a:off x="653368" y="8058428"/>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Store-&gt;x    </a:t>
                  </a:r>
                  <a:r>
                    <a:rPr lang="en-US" sz="3200">
                      <a:solidFill>
                        <a:schemeClr val="bg1"/>
                      </a:solidFill>
                      <a:latin typeface="Monsterrat"/>
                    </a:rPr>
                    <a:t>md-&gt;x (do 4</a:t>
                  </a:r>
                  <a14:m>
                    <m:oMath xmlns:m="http://schemas.openxmlformats.org/officeDocument/2006/math">
                      <m:r>
                        <a:rPr lang="en-US" sz="3200" b="0" i="0" smtClean="0">
                          <a:solidFill>
                            <a:schemeClr val="bg1"/>
                          </a:solidFill>
                          <a:latin typeface="Cambria Math" panose="02040503050406030204" pitchFamily="18" charset="0"/>
                          <a:ea typeface="Cambria Math" panose="02040503050406030204" pitchFamily="18" charset="0"/>
                        </a:rPr>
                        <m:t> </m:t>
                      </m:r>
                      <m:r>
                        <a:rPr lang="en-US" sz="3200" i="1">
                          <a:solidFill>
                            <a:schemeClr val="bg1"/>
                          </a:solidFill>
                          <a:latin typeface="Cambria Math" panose="02040503050406030204" pitchFamily="18" charset="0"/>
                          <a:ea typeface="Cambria Math" panose="02040503050406030204" pitchFamily="18" charset="0"/>
                        </a:rPr>
                        <m:t>≠</m:t>
                      </m:r>
                    </m:oMath>
                  </a14:m>
                  <a:r>
                    <a:rPr lang="en-US" sz="3200">
                      <a:solidFill>
                        <a:schemeClr val="bg1"/>
                      </a:solidFill>
                      <a:latin typeface="Monsterrat"/>
                    </a:rPr>
                    <a:t> 3)               </a:t>
                  </a:r>
                  <a:endParaRPr lang="en-GB" sz="3200">
                    <a:solidFill>
                      <a:schemeClr val="bg1"/>
                    </a:solidFill>
                    <a:latin typeface="Monsterrat"/>
                  </a:endParaRPr>
                </a:p>
              </p:txBody>
            </p:sp>
          </mc:Choice>
          <mc:Fallback xmlns="">
            <p:sp>
              <p:nvSpPr>
                <p:cNvPr id="75" name="TextBox 74">
                  <a:extLst>
                    <a:ext uri="{FF2B5EF4-FFF2-40B4-BE49-F238E27FC236}">
                      <a16:creationId xmlns:a16="http://schemas.microsoft.com/office/drawing/2014/main" id="{E2A81484-3DCB-4E62-806A-7037BCDD8E53}"/>
                    </a:ext>
                  </a:extLst>
                </p:cNvPr>
                <p:cNvSpPr txBox="1">
                  <a:spLocks noRot="1" noChangeAspect="1" noMove="1" noResize="1" noEditPoints="1" noAdjustHandles="1" noChangeArrowheads="1" noChangeShapeType="1" noTextEdit="1"/>
                </p:cNvSpPr>
                <p:nvPr/>
              </p:nvSpPr>
              <p:spPr>
                <a:xfrm>
                  <a:off x="653368" y="8058428"/>
                  <a:ext cx="6725264" cy="584775"/>
                </a:xfrm>
                <a:prstGeom prst="rect">
                  <a:avLst/>
                </a:prstGeom>
                <a:blipFill>
                  <a:blip r:embed="rId4"/>
                  <a:stretch>
                    <a:fillRect l="-1995" t="-1250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D401518-099B-4605-BED5-A0911F68C289}"/>
                    </a:ext>
                  </a:extLst>
                </p:cNvPr>
                <p:cNvSpPr txBox="1"/>
                <p:nvPr/>
              </p:nvSpPr>
              <p:spPr>
                <a:xfrm>
                  <a:off x="2351141" y="8058427"/>
                  <a:ext cx="9144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ea typeface="Cambria Math" panose="02040503050406030204" pitchFamily="18" charset="0"/>
                          </a:rPr>
                          <m:t> </m:t>
                        </m:r>
                        <m:r>
                          <a:rPr lang="en-US" sz="320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  </m:t>
                        </m:r>
                      </m:oMath>
                    </m:oMathPara>
                  </a14:m>
                  <a:endParaRPr lang="en-US" sz="3200">
                    <a:solidFill>
                      <a:schemeClr val="bg1"/>
                    </a:solidFill>
                  </a:endParaRPr>
                </a:p>
              </p:txBody>
            </p:sp>
          </mc:Choice>
          <mc:Fallback xmlns="">
            <p:sp>
              <p:nvSpPr>
                <p:cNvPr id="80" name="TextBox 79">
                  <a:extLst>
                    <a:ext uri="{FF2B5EF4-FFF2-40B4-BE49-F238E27FC236}">
                      <a16:creationId xmlns:a16="http://schemas.microsoft.com/office/drawing/2014/main" id="{9D401518-099B-4605-BED5-A0911F68C289}"/>
                    </a:ext>
                  </a:extLst>
                </p:cNvPr>
                <p:cNvSpPr txBox="1">
                  <a:spLocks noRot="1" noChangeAspect="1" noMove="1" noResize="1" noEditPoints="1" noAdjustHandles="1" noChangeArrowheads="1" noChangeShapeType="1" noTextEdit="1"/>
                </p:cNvSpPr>
                <p:nvPr/>
              </p:nvSpPr>
              <p:spPr>
                <a:xfrm>
                  <a:off x="2351141" y="8058427"/>
                  <a:ext cx="914400" cy="584775"/>
                </a:xfrm>
                <a:prstGeom prst="rect">
                  <a:avLst/>
                </a:prstGeom>
                <a:blipFill>
                  <a:blip r:embed="rId5"/>
                  <a:stretch>
                    <a:fillRect/>
                  </a:stretch>
                </a:blipFill>
              </p:spPr>
              <p:txBody>
                <a:bodyPr/>
                <a:lstStyle/>
                <a:p>
                  <a:r>
                    <a:rPr lang="en-US">
                      <a:noFill/>
                    </a:rPr>
                    <a:t> </a:t>
                  </a:r>
                </a:p>
              </p:txBody>
            </p:sp>
          </mc:Fallback>
        </mc:AlternateContent>
      </p:grpSp>
      <p:sp>
        <p:nvSpPr>
          <p:cNvPr id="81" name="TextBox 80">
            <a:extLst>
              <a:ext uri="{FF2B5EF4-FFF2-40B4-BE49-F238E27FC236}">
                <a16:creationId xmlns:a16="http://schemas.microsoft.com/office/drawing/2014/main" id="{00302959-5555-4BF9-9483-A161AF865208}"/>
              </a:ext>
            </a:extLst>
          </p:cNvPr>
          <p:cNvSpPr txBox="1"/>
          <p:nvPr/>
        </p:nvSpPr>
        <p:spPr>
          <a:xfrm>
            <a:off x="653368" y="9013800"/>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Store &gt; md =&gt; end = store</a:t>
            </a:r>
          </a:p>
        </p:txBody>
      </p:sp>
      <p:grpSp>
        <p:nvGrpSpPr>
          <p:cNvPr id="11" name="Group 10">
            <a:extLst>
              <a:ext uri="{FF2B5EF4-FFF2-40B4-BE49-F238E27FC236}">
                <a16:creationId xmlns:a16="http://schemas.microsoft.com/office/drawing/2014/main" id="{F7104D63-E716-4B2A-91DD-AE826CE70F20}"/>
              </a:ext>
            </a:extLst>
          </p:cNvPr>
          <p:cNvGrpSpPr/>
          <p:nvPr/>
        </p:nvGrpSpPr>
        <p:grpSpPr>
          <a:xfrm>
            <a:off x="3065206" y="1852825"/>
            <a:ext cx="6096000" cy="1508020"/>
            <a:chOff x="3065206" y="1852825"/>
            <a:chExt cx="6096000" cy="1508020"/>
          </a:xfrm>
        </p:grpSpPr>
        <p:sp>
          <p:nvSpPr>
            <p:cNvPr id="37" name="TextBox 36">
              <a:extLst>
                <a:ext uri="{FF2B5EF4-FFF2-40B4-BE49-F238E27FC236}">
                  <a16:creationId xmlns:a16="http://schemas.microsoft.com/office/drawing/2014/main" id="{86E0B146-ED11-4462-98C8-E6F798283438}"/>
                </a:ext>
              </a:extLst>
            </p:cNvPr>
            <p:cNvSpPr txBox="1"/>
            <p:nvPr/>
          </p:nvSpPr>
          <p:spPr>
            <a:xfrm>
              <a:off x="3065206" y="1852825"/>
              <a:ext cx="6096000" cy="584775"/>
            </a:xfrm>
            <a:prstGeom prst="rect">
              <a:avLst/>
            </a:prstGeom>
            <a:noFill/>
          </p:spPr>
          <p:txBody>
            <a:bodyPr wrap="square" rtlCol="0">
              <a:spAutoFit/>
            </a:bodyPr>
            <a:lstStyle/>
            <a:p>
              <a:r>
                <a:rPr lang="en-GB" sz="3200">
                  <a:solidFill>
                    <a:srgbClr val="FF0000"/>
                  </a:solidFill>
                </a:rPr>
                <a:t>1</a:t>
              </a:r>
              <a:r>
                <a:rPr lang="en-GB" sz="3200">
                  <a:solidFill>
                    <a:schemeClr val="bg1"/>
                  </a:solidFill>
                </a:rPr>
                <a:t>	2	4	3	</a:t>
              </a:r>
              <a:r>
                <a:rPr lang="en-GB" sz="3200">
                  <a:solidFill>
                    <a:srgbClr val="FF0000"/>
                  </a:solidFill>
                </a:rPr>
                <a:t>5</a:t>
              </a:r>
              <a:endParaRPr lang="en-US" sz="3200">
                <a:solidFill>
                  <a:srgbClr val="FF0000"/>
                </a:solidFill>
              </a:endParaRPr>
            </a:p>
          </p:txBody>
        </p:sp>
        <p:grpSp>
          <p:nvGrpSpPr>
            <p:cNvPr id="54" name="Group 53">
              <a:extLst>
                <a:ext uri="{FF2B5EF4-FFF2-40B4-BE49-F238E27FC236}">
                  <a16:creationId xmlns:a16="http://schemas.microsoft.com/office/drawing/2014/main" id="{9B42EB80-16DC-4C5E-8EC8-BF35C1A4F483}"/>
                </a:ext>
              </a:extLst>
            </p:cNvPr>
            <p:cNvGrpSpPr/>
            <p:nvPr/>
          </p:nvGrpSpPr>
          <p:grpSpPr>
            <a:xfrm>
              <a:off x="3830282" y="2449084"/>
              <a:ext cx="914398" cy="911761"/>
              <a:chOff x="3448663" y="2310529"/>
              <a:chExt cx="914398" cy="861781"/>
            </a:xfrm>
          </p:grpSpPr>
          <p:cxnSp>
            <p:nvCxnSpPr>
              <p:cNvPr id="42" name="Straight Arrow Connector 41">
                <a:extLst>
                  <a:ext uri="{FF2B5EF4-FFF2-40B4-BE49-F238E27FC236}">
                    <a16:creationId xmlns:a16="http://schemas.microsoft.com/office/drawing/2014/main" id="{30908890-F02C-4D1B-86B6-E5F328A03270}"/>
                  </a:ext>
                </a:extLst>
              </p:cNvPr>
              <p:cNvCxnSpPr>
                <a:cxnSpLocks/>
              </p:cNvCxnSpPr>
              <p:nvPr/>
            </p:nvCxnSpPr>
            <p:spPr>
              <a:xfrm>
                <a:off x="3744859" y="2310529"/>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90A25FD-CA9C-49A4-98A6-DF0D7A49D3B7}"/>
                  </a:ext>
                </a:extLst>
              </p:cNvPr>
              <p:cNvSpPr txBox="1"/>
              <p:nvPr/>
            </p:nvSpPr>
            <p:spPr>
              <a:xfrm>
                <a:off x="3448663" y="2695256"/>
                <a:ext cx="914398" cy="477054"/>
              </a:xfrm>
              <a:prstGeom prst="rect">
                <a:avLst/>
              </a:prstGeom>
              <a:noFill/>
            </p:spPr>
            <p:txBody>
              <a:bodyPr wrap="square" rtlCol="0">
                <a:spAutoFit/>
              </a:bodyPr>
              <a:lstStyle/>
              <a:p>
                <a:r>
                  <a:rPr lang="en-GB" sz="2500">
                    <a:solidFill>
                      <a:schemeClr val="bg1"/>
                    </a:solidFill>
                    <a:latin typeface="Monsterrat"/>
                  </a:rPr>
                  <a:t>start</a:t>
                </a:r>
                <a:endParaRPr lang="en-US" sz="2500">
                  <a:solidFill>
                    <a:schemeClr val="bg1"/>
                  </a:solidFill>
                  <a:latin typeface="Monsterrat"/>
                </a:endParaRPr>
              </a:p>
            </p:txBody>
          </p:sp>
        </p:grpSp>
        <p:grpSp>
          <p:nvGrpSpPr>
            <p:cNvPr id="55" name="Group 54">
              <a:extLst>
                <a:ext uri="{FF2B5EF4-FFF2-40B4-BE49-F238E27FC236}">
                  <a16:creationId xmlns:a16="http://schemas.microsoft.com/office/drawing/2014/main" id="{77AD4A5C-15A5-4ECD-AAC5-5D029A734581}"/>
                </a:ext>
              </a:extLst>
            </p:cNvPr>
            <p:cNvGrpSpPr/>
            <p:nvPr/>
          </p:nvGrpSpPr>
          <p:grpSpPr>
            <a:xfrm>
              <a:off x="5576266" y="2449086"/>
              <a:ext cx="1143000" cy="903194"/>
              <a:chOff x="5233366" y="2443514"/>
              <a:chExt cx="1143000" cy="853683"/>
            </a:xfrm>
          </p:grpSpPr>
          <p:cxnSp>
            <p:nvCxnSpPr>
              <p:cNvPr id="45" name="Straight Arrow Connector 44">
                <a:extLst>
                  <a:ext uri="{FF2B5EF4-FFF2-40B4-BE49-F238E27FC236}">
                    <a16:creationId xmlns:a16="http://schemas.microsoft.com/office/drawing/2014/main" id="{A29BA1AE-037A-4034-B12D-CC0B7DB09E8A}"/>
                  </a:ext>
                </a:extLst>
              </p:cNvPr>
              <p:cNvCxnSpPr>
                <a:cxnSpLocks/>
              </p:cNvCxnSpPr>
              <p:nvPr/>
            </p:nvCxnSpPr>
            <p:spPr>
              <a:xfrm>
                <a:off x="5600700" y="2443514"/>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CF33FC2-7E8A-449A-9714-E87F6451C1B5}"/>
                  </a:ext>
                </a:extLst>
              </p:cNvPr>
              <p:cNvSpPr txBox="1"/>
              <p:nvPr/>
            </p:nvSpPr>
            <p:spPr>
              <a:xfrm>
                <a:off x="5233366" y="2820143"/>
                <a:ext cx="1143000" cy="477054"/>
              </a:xfrm>
              <a:prstGeom prst="rect">
                <a:avLst/>
              </a:prstGeom>
              <a:noFill/>
            </p:spPr>
            <p:txBody>
              <a:bodyPr wrap="square" rtlCol="0">
                <a:spAutoFit/>
              </a:bodyPr>
              <a:lstStyle/>
              <a:p>
                <a:r>
                  <a:rPr lang="en-GB" sz="2500">
                    <a:solidFill>
                      <a:schemeClr val="bg1"/>
                    </a:solidFill>
                    <a:latin typeface="Monsterrat"/>
                  </a:rPr>
                  <a:t>end-1</a:t>
                </a:r>
                <a:endParaRPr lang="en-US" sz="2500">
                  <a:solidFill>
                    <a:schemeClr val="bg1"/>
                  </a:solidFill>
                  <a:latin typeface="Monsterrat"/>
                </a:endParaRPr>
              </a:p>
            </p:txBody>
          </p:sp>
        </p:grpSp>
        <p:grpSp>
          <p:nvGrpSpPr>
            <p:cNvPr id="9" name="Group 8">
              <a:extLst>
                <a:ext uri="{FF2B5EF4-FFF2-40B4-BE49-F238E27FC236}">
                  <a16:creationId xmlns:a16="http://schemas.microsoft.com/office/drawing/2014/main" id="{970C5C3C-269E-4A27-BBA7-3F1302773535}"/>
                </a:ext>
              </a:extLst>
            </p:cNvPr>
            <p:cNvGrpSpPr/>
            <p:nvPr/>
          </p:nvGrpSpPr>
          <p:grpSpPr>
            <a:xfrm>
              <a:off x="4750517" y="2477845"/>
              <a:ext cx="914398" cy="874433"/>
              <a:chOff x="4707196" y="2363852"/>
              <a:chExt cx="914398" cy="826499"/>
            </a:xfrm>
          </p:grpSpPr>
          <p:cxnSp>
            <p:nvCxnSpPr>
              <p:cNvPr id="43" name="Straight Arrow Connector 42">
                <a:extLst>
                  <a:ext uri="{FF2B5EF4-FFF2-40B4-BE49-F238E27FC236}">
                    <a16:creationId xmlns:a16="http://schemas.microsoft.com/office/drawing/2014/main" id="{07EE5D1C-6718-4C38-9C2F-9C8BDBF67317}"/>
                  </a:ext>
                </a:extLst>
              </p:cNvPr>
              <p:cNvCxnSpPr>
                <a:cxnSpLocks/>
              </p:cNvCxnSpPr>
              <p:nvPr/>
            </p:nvCxnSpPr>
            <p:spPr>
              <a:xfrm>
                <a:off x="5029200" y="2363852"/>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1905471-F3FA-4738-81F8-795BC61C36E5}"/>
                  </a:ext>
                </a:extLst>
              </p:cNvPr>
              <p:cNvSpPr txBox="1"/>
              <p:nvPr/>
            </p:nvSpPr>
            <p:spPr>
              <a:xfrm>
                <a:off x="4707196" y="2713297"/>
                <a:ext cx="914398" cy="477054"/>
              </a:xfrm>
              <a:prstGeom prst="rect">
                <a:avLst/>
              </a:prstGeom>
              <a:noFill/>
            </p:spPr>
            <p:txBody>
              <a:bodyPr wrap="square" rtlCol="0">
                <a:spAutoFit/>
              </a:bodyPr>
              <a:lstStyle/>
              <a:p>
                <a:r>
                  <a:rPr lang="en-GB" sz="2500">
                    <a:solidFill>
                      <a:schemeClr val="bg1"/>
                    </a:solidFill>
                    <a:latin typeface="Monsterrat"/>
                  </a:rPr>
                  <a:t>md</a:t>
                </a:r>
                <a:endParaRPr lang="en-US" sz="2500">
                  <a:solidFill>
                    <a:schemeClr val="bg1"/>
                  </a:solidFill>
                  <a:latin typeface="Monsterrat"/>
                </a:endParaRPr>
              </a:p>
            </p:txBody>
          </p:sp>
        </p:grpSp>
      </p:grpSp>
    </p:spTree>
    <p:extLst>
      <p:ext uri="{BB962C8B-B14F-4D97-AF65-F5344CB8AC3E}">
        <p14:creationId xmlns:p14="http://schemas.microsoft.com/office/powerpoint/2010/main" val="194099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2" grpId="0"/>
      <p:bldP spid="56" grpId="0"/>
      <p:bldP spid="57" grpId="0"/>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85" y="379048"/>
            <a:ext cx="841515" cy="819425"/>
          </a:xfrm>
          <a:prstGeom prst="rect">
            <a:avLst/>
          </a:prstGeom>
        </p:spPr>
      </p:pic>
      <p:grpSp>
        <p:nvGrpSpPr>
          <p:cNvPr id="3" name="Group 3"/>
          <p:cNvGrpSpPr/>
          <p:nvPr/>
        </p:nvGrpSpPr>
        <p:grpSpPr>
          <a:xfrm>
            <a:off x="653368" y="379048"/>
            <a:ext cx="16981263" cy="1015115"/>
            <a:chOff x="0" y="0"/>
            <a:chExt cx="22641685" cy="1353486"/>
          </a:xfrm>
        </p:grpSpPr>
        <p:grpSp>
          <p:nvGrpSpPr>
            <p:cNvPr id="4" name="Group 4"/>
            <p:cNvGrpSpPr/>
            <p:nvPr/>
          </p:nvGrpSpPr>
          <p:grpSpPr>
            <a:xfrm>
              <a:off x="0" y="0"/>
              <a:ext cx="22641685" cy="1353486"/>
              <a:chOff x="0" y="0"/>
              <a:chExt cx="24919759" cy="1489666"/>
            </a:xfrm>
          </p:grpSpPr>
          <p:sp>
            <p:nvSpPr>
              <p:cNvPr id="5" name="Freeform 5"/>
              <p:cNvSpPr/>
              <p:nvPr/>
            </p:nvSpPr>
            <p:spPr>
              <a:xfrm>
                <a:off x="0" y="0"/>
                <a:ext cx="24919760" cy="1489666"/>
              </a:xfrm>
              <a:custGeom>
                <a:avLst/>
                <a:gdLst/>
                <a:ahLst/>
                <a:cxnLst/>
                <a:rect l="l" t="t" r="r" b="b"/>
                <a:pathLst>
                  <a:path w="24919760" h="1489666">
                    <a:moveTo>
                      <a:pt x="0" y="0"/>
                    </a:moveTo>
                    <a:lnTo>
                      <a:pt x="0" y="1489666"/>
                    </a:lnTo>
                    <a:lnTo>
                      <a:pt x="24919760" y="1489666"/>
                    </a:lnTo>
                    <a:lnTo>
                      <a:pt x="24919760" y="0"/>
                    </a:lnTo>
                    <a:lnTo>
                      <a:pt x="0" y="0"/>
                    </a:lnTo>
                    <a:close/>
                    <a:moveTo>
                      <a:pt x="24858799" y="1428706"/>
                    </a:moveTo>
                    <a:lnTo>
                      <a:pt x="59690" y="1428706"/>
                    </a:lnTo>
                    <a:lnTo>
                      <a:pt x="59690" y="59690"/>
                    </a:lnTo>
                    <a:lnTo>
                      <a:pt x="24858799" y="59690"/>
                    </a:lnTo>
                    <a:lnTo>
                      <a:pt x="24858799" y="1428706"/>
                    </a:lnTo>
                    <a:close/>
                  </a:path>
                </a:pathLst>
              </a:custGeom>
              <a:solidFill>
                <a:srgbClr val="FFFFFF"/>
              </a:solidFill>
            </p:spPr>
          </p:sp>
        </p:grpSp>
        <p:sp>
          <p:nvSpPr>
            <p:cNvPr id="6" name="TextBox 6"/>
            <p:cNvSpPr txBox="1"/>
            <p:nvPr/>
          </p:nvSpPr>
          <p:spPr>
            <a:xfrm>
              <a:off x="718653" y="435674"/>
              <a:ext cx="19944132" cy="518261"/>
            </a:xfrm>
            <a:prstGeom prst="rect">
              <a:avLst/>
            </a:prstGeom>
          </p:spPr>
          <p:txBody>
            <a:bodyPr lIns="0" tIns="0" rIns="0" bIns="0" rtlCol="0" anchor="t">
              <a:spAutoFit/>
            </a:bodyPr>
            <a:lstStyle/>
            <a:p>
              <a:pPr algn="just">
                <a:lnSpc>
                  <a:spcPts val="2972"/>
                </a:lnSpc>
              </a:pPr>
              <a:r>
                <a:rPr lang="en-US" sz="3162">
                  <a:solidFill>
                    <a:srgbClr val="FFFFFF"/>
                  </a:solidFill>
                  <a:latin typeface="Montserrat"/>
                </a:rPr>
                <a:t>VD: Tìm trung vị của dãy: 2, 3, 1, 4, 5</a:t>
              </a:r>
            </a:p>
          </p:txBody>
        </p:sp>
      </p:grpSp>
      <p:sp>
        <p:nvSpPr>
          <p:cNvPr id="35" name="TextBox 34">
            <a:extLst>
              <a:ext uri="{FF2B5EF4-FFF2-40B4-BE49-F238E27FC236}">
                <a16:creationId xmlns:a16="http://schemas.microsoft.com/office/drawing/2014/main" id="{921823D4-C2AA-4E01-A9FA-F023AF9ECE29}"/>
              </a:ext>
            </a:extLst>
          </p:cNvPr>
          <p:cNvSpPr txBox="1"/>
          <p:nvPr/>
        </p:nvSpPr>
        <p:spPr>
          <a:xfrm>
            <a:off x="653368" y="1852826"/>
            <a:ext cx="2089832" cy="584775"/>
          </a:xfrm>
          <a:prstGeom prst="rect">
            <a:avLst/>
          </a:prstGeom>
          <a:noFill/>
        </p:spPr>
        <p:txBody>
          <a:bodyPr wrap="square" rtlCol="0">
            <a:spAutoFit/>
          </a:bodyPr>
          <a:lstStyle/>
          <a:p>
            <a:r>
              <a:rPr lang="en-GB" sz="3200" b="1">
                <a:solidFill>
                  <a:srgbClr val="FFFF00"/>
                </a:solidFill>
                <a:latin typeface="Moonster"/>
              </a:rPr>
              <a:t>Vòng lặp 5:</a:t>
            </a:r>
            <a:endParaRPr lang="en-US" sz="3200" b="1">
              <a:solidFill>
                <a:srgbClr val="FFFF00"/>
              </a:solidFill>
              <a:latin typeface="Moonster"/>
            </a:endParaRPr>
          </a:p>
        </p:txBody>
      </p:sp>
      <p:sp>
        <p:nvSpPr>
          <p:cNvPr id="48" name="TextBox 47">
            <a:extLst>
              <a:ext uri="{FF2B5EF4-FFF2-40B4-BE49-F238E27FC236}">
                <a16:creationId xmlns:a16="http://schemas.microsoft.com/office/drawing/2014/main" id="{ACF33FC2-7E8A-449A-9714-E87F6451C1B5}"/>
              </a:ext>
            </a:extLst>
          </p:cNvPr>
          <p:cNvSpPr txBox="1"/>
          <p:nvPr/>
        </p:nvSpPr>
        <p:spPr>
          <a:xfrm>
            <a:off x="6807132" y="2629381"/>
            <a:ext cx="1143000" cy="477054"/>
          </a:xfrm>
          <a:prstGeom prst="rect">
            <a:avLst/>
          </a:prstGeom>
          <a:noFill/>
        </p:spPr>
        <p:txBody>
          <a:bodyPr wrap="square" rtlCol="0">
            <a:spAutoFit/>
          </a:bodyPr>
          <a:lstStyle/>
          <a:p>
            <a:endParaRPr lang="en-US" sz="2500">
              <a:solidFill>
                <a:schemeClr val="bg1"/>
              </a:solidFill>
              <a:latin typeface="Monsterrat"/>
            </a:endParaRPr>
          </a:p>
        </p:txBody>
      </p:sp>
      <p:sp>
        <p:nvSpPr>
          <p:cNvPr id="52" name="TextBox 51">
            <a:extLst>
              <a:ext uri="{FF2B5EF4-FFF2-40B4-BE49-F238E27FC236}">
                <a16:creationId xmlns:a16="http://schemas.microsoft.com/office/drawing/2014/main" id="{61E2A6AB-0825-4AA8-AD49-420A9F8326FE}"/>
              </a:ext>
            </a:extLst>
          </p:cNvPr>
          <p:cNvSpPr txBox="1"/>
          <p:nvPr/>
        </p:nvSpPr>
        <p:spPr>
          <a:xfrm>
            <a:off x="607942" y="3495901"/>
            <a:ext cx="8078858"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Pivot=3; md-&gt;x=3; (giá trị trung vị tạm thời) </a:t>
            </a:r>
            <a:endParaRPr lang="en-US" sz="3200">
              <a:solidFill>
                <a:schemeClr val="bg1"/>
              </a:solidFill>
              <a:latin typeface="Monsterrat"/>
            </a:endParaRPr>
          </a:p>
        </p:txBody>
      </p:sp>
      <p:sp>
        <p:nvSpPr>
          <p:cNvPr id="56" name="TextBox 55">
            <a:extLst>
              <a:ext uri="{FF2B5EF4-FFF2-40B4-BE49-F238E27FC236}">
                <a16:creationId xmlns:a16="http://schemas.microsoft.com/office/drawing/2014/main" id="{7C2B25D4-9414-44E5-9DF7-FF0F4038BD2B}"/>
              </a:ext>
            </a:extLst>
          </p:cNvPr>
          <p:cNvSpPr txBox="1"/>
          <p:nvPr/>
        </p:nvSpPr>
        <p:spPr>
          <a:xfrm>
            <a:off x="607942" y="4166005"/>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Swap (md,end-1) : </a:t>
            </a:r>
          </a:p>
        </p:txBody>
      </p:sp>
      <p:sp>
        <p:nvSpPr>
          <p:cNvPr id="57" name="TextBox 56">
            <a:extLst>
              <a:ext uri="{FF2B5EF4-FFF2-40B4-BE49-F238E27FC236}">
                <a16:creationId xmlns:a16="http://schemas.microsoft.com/office/drawing/2014/main" id="{6EF2BFC7-5A33-4766-944F-42EB1C2C34DD}"/>
              </a:ext>
            </a:extLst>
          </p:cNvPr>
          <p:cNvSpPr txBox="1"/>
          <p:nvPr/>
        </p:nvSpPr>
        <p:spPr>
          <a:xfrm>
            <a:off x="4572000" y="4166004"/>
            <a:ext cx="6096000" cy="584775"/>
          </a:xfrm>
          <a:prstGeom prst="rect">
            <a:avLst/>
          </a:prstGeom>
          <a:noFill/>
        </p:spPr>
        <p:txBody>
          <a:bodyPr wrap="square" rtlCol="0">
            <a:spAutoFit/>
          </a:bodyPr>
          <a:lstStyle/>
          <a:p>
            <a:r>
              <a:rPr lang="en-GB" sz="3200">
                <a:solidFill>
                  <a:srgbClr val="FF0000"/>
                </a:solidFill>
              </a:rPr>
              <a:t>1</a:t>
            </a:r>
            <a:r>
              <a:rPr lang="en-GB" sz="3200">
                <a:solidFill>
                  <a:schemeClr val="bg1"/>
                </a:solidFill>
              </a:rPr>
              <a:t>	2	3	</a:t>
            </a:r>
            <a:r>
              <a:rPr lang="en-GB" sz="3200">
                <a:solidFill>
                  <a:srgbClr val="FF0000"/>
                </a:solidFill>
              </a:rPr>
              <a:t>4</a:t>
            </a:r>
            <a:r>
              <a:rPr lang="en-GB" sz="3200">
                <a:solidFill>
                  <a:schemeClr val="bg1"/>
                </a:solidFill>
              </a:rPr>
              <a:t>	</a:t>
            </a:r>
            <a:r>
              <a:rPr lang="en-GB" sz="3200">
                <a:solidFill>
                  <a:srgbClr val="FF0000"/>
                </a:solidFill>
              </a:rPr>
              <a:t>5</a:t>
            </a:r>
            <a:endParaRPr lang="en-US" sz="3200">
              <a:solidFill>
                <a:srgbClr val="FF0000"/>
              </a:solidFill>
            </a:endParaRPr>
          </a:p>
        </p:txBody>
      </p:sp>
      <p:grpSp>
        <p:nvGrpSpPr>
          <p:cNvPr id="85" name="Group 84">
            <a:extLst>
              <a:ext uri="{FF2B5EF4-FFF2-40B4-BE49-F238E27FC236}">
                <a16:creationId xmlns:a16="http://schemas.microsoft.com/office/drawing/2014/main" id="{9F8BFDE0-F2F0-418D-8551-477E672F8444}"/>
              </a:ext>
            </a:extLst>
          </p:cNvPr>
          <p:cNvGrpSpPr/>
          <p:nvPr/>
        </p:nvGrpSpPr>
        <p:grpSpPr>
          <a:xfrm>
            <a:off x="592549" y="4967742"/>
            <a:ext cx="8078858" cy="1361161"/>
            <a:chOff x="607942" y="4967743"/>
            <a:chExt cx="8078858" cy="1361161"/>
          </a:xfrm>
        </p:grpSpPr>
        <p:sp>
          <p:nvSpPr>
            <p:cNvPr id="58" name="TextBox 57">
              <a:extLst>
                <a:ext uri="{FF2B5EF4-FFF2-40B4-BE49-F238E27FC236}">
                  <a16:creationId xmlns:a16="http://schemas.microsoft.com/office/drawing/2014/main" id="{142316B2-0C34-4947-BD52-B9779EBC6D7B}"/>
                </a:ext>
              </a:extLst>
            </p:cNvPr>
            <p:cNvSpPr txBox="1"/>
            <p:nvPr/>
          </p:nvSpPr>
          <p:spPr>
            <a:xfrm>
              <a:off x="607942" y="4967743"/>
              <a:ext cx="8078858"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Sau For: 	</a:t>
              </a:r>
              <a:r>
                <a:rPr lang="en-GB" sz="3200">
                  <a:solidFill>
                    <a:srgbClr val="FF0000"/>
                  </a:solidFill>
                  <a:latin typeface="Monsterrat"/>
                </a:rPr>
                <a:t>1</a:t>
              </a:r>
              <a:r>
                <a:rPr lang="en-GB" sz="3200">
                  <a:solidFill>
                    <a:schemeClr val="bg1"/>
                  </a:solidFill>
                  <a:latin typeface="Monsterrat"/>
                </a:rPr>
                <a:t>	2	3	</a:t>
              </a:r>
              <a:r>
                <a:rPr lang="en-GB" sz="3200">
                  <a:solidFill>
                    <a:srgbClr val="FF0000"/>
                  </a:solidFill>
                  <a:latin typeface="Monsterrat"/>
                </a:rPr>
                <a:t>4</a:t>
              </a:r>
              <a:r>
                <a:rPr lang="en-GB" sz="3200">
                  <a:solidFill>
                    <a:schemeClr val="bg1"/>
                  </a:solidFill>
                  <a:latin typeface="Monsterrat"/>
                </a:rPr>
                <a:t>	</a:t>
              </a:r>
              <a:r>
                <a:rPr lang="en-GB" sz="3200">
                  <a:solidFill>
                    <a:srgbClr val="FF0000"/>
                  </a:solidFill>
                  <a:latin typeface="Monsterrat"/>
                </a:rPr>
                <a:t>5</a:t>
              </a:r>
              <a:r>
                <a:rPr lang="en-GB" sz="3200">
                  <a:solidFill>
                    <a:schemeClr val="bg1"/>
                  </a:solidFill>
                  <a:latin typeface="Monsterrat"/>
                </a:rPr>
                <a:t> </a:t>
              </a:r>
            </a:p>
          </p:txBody>
        </p:sp>
        <p:grpSp>
          <p:nvGrpSpPr>
            <p:cNvPr id="69" name="Group 68">
              <a:extLst>
                <a:ext uri="{FF2B5EF4-FFF2-40B4-BE49-F238E27FC236}">
                  <a16:creationId xmlns:a16="http://schemas.microsoft.com/office/drawing/2014/main" id="{3B9C2A8F-F97C-4761-946C-178E8A5B3801}"/>
                </a:ext>
              </a:extLst>
            </p:cNvPr>
            <p:cNvGrpSpPr/>
            <p:nvPr/>
          </p:nvGrpSpPr>
          <p:grpSpPr>
            <a:xfrm>
              <a:off x="4434993" y="5552518"/>
              <a:ext cx="2158186" cy="776386"/>
              <a:chOff x="3792213" y="2404464"/>
              <a:chExt cx="2158186" cy="776386"/>
            </a:xfrm>
          </p:grpSpPr>
          <p:cxnSp>
            <p:nvCxnSpPr>
              <p:cNvPr id="70" name="Straight Arrow Connector 69">
                <a:extLst>
                  <a:ext uri="{FF2B5EF4-FFF2-40B4-BE49-F238E27FC236}">
                    <a16:creationId xmlns:a16="http://schemas.microsoft.com/office/drawing/2014/main" id="{51FB92DC-08E8-46DB-8D64-D64CDBC46633}"/>
                  </a:ext>
                </a:extLst>
              </p:cNvPr>
              <p:cNvCxnSpPr>
                <a:cxnSpLocks/>
              </p:cNvCxnSpPr>
              <p:nvPr/>
            </p:nvCxnSpPr>
            <p:spPr>
              <a:xfrm>
                <a:off x="4706613" y="2404464"/>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C0AFA8-224D-4B3F-B4DE-D77E5E746CC5}"/>
                  </a:ext>
                </a:extLst>
              </p:cNvPr>
              <p:cNvSpPr txBox="1"/>
              <p:nvPr/>
            </p:nvSpPr>
            <p:spPr>
              <a:xfrm>
                <a:off x="3792213" y="2703796"/>
                <a:ext cx="2158186" cy="477054"/>
              </a:xfrm>
              <a:prstGeom prst="rect">
                <a:avLst/>
              </a:prstGeom>
              <a:noFill/>
            </p:spPr>
            <p:txBody>
              <a:bodyPr wrap="square" rtlCol="0">
                <a:spAutoFit/>
              </a:bodyPr>
              <a:lstStyle/>
              <a:p>
                <a:r>
                  <a:rPr lang="en-GB" sz="2500">
                    <a:solidFill>
                      <a:schemeClr val="bg1"/>
                    </a:solidFill>
                    <a:latin typeface="Monsterrat"/>
                  </a:rPr>
                  <a:t>end-1 = store</a:t>
                </a:r>
                <a:endParaRPr lang="en-US" sz="2500">
                  <a:solidFill>
                    <a:schemeClr val="bg1"/>
                  </a:solidFill>
                  <a:latin typeface="Monsterrat"/>
                </a:endParaRPr>
              </a:p>
            </p:txBody>
          </p:sp>
        </p:grpSp>
      </p:grpSp>
      <p:grpSp>
        <p:nvGrpSpPr>
          <p:cNvPr id="83" name="Group 82">
            <a:extLst>
              <a:ext uri="{FF2B5EF4-FFF2-40B4-BE49-F238E27FC236}">
                <a16:creationId xmlns:a16="http://schemas.microsoft.com/office/drawing/2014/main" id="{65535C8F-49F8-45A2-B334-D5E9E69DABA4}"/>
              </a:ext>
            </a:extLst>
          </p:cNvPr>
          <p:cNvGrpSpPr/>
          <p:nvPr/>
        </p:nvGrpSpPr>
        <p:grpSpPr>
          <a:xfrm>
            <a:off x="575343" y="6570573"/>
            <a:ext cx="9158777" cy="1391613"/>
            <a:chOff x="594822" y="6518280"/>
            <a:chExt cx="9158777" cy="1391613"/>
          </a:xfrm>
        </p:grpSpPr>
        <p:sp>
          <p:nvSpPr>
            <p:cNvPr id="62" name="TextBox 61">
              <a:extLst>
                <a:ext uri="{FF2B5EF4-FFF2-40B4-BE49-F238E27FC236}">
                  <a16:creationId xmlns:a16="http://schemas.microsoft.com/office/drawing/2014/main" id="{42E059FE-604C-423D-9CF6-6E1794F76EB5}"/>
                </a:ext>
              </a:extLst>
            </p:cNvPr>
            <p:cNvSpPr txBox="1"/>
            <p:nvPr/>
          </p:nvSpPr>
          <p:spPr>
            <a:xfrm>
              <a:off x="594822" y="6518280"/>
              <a:ext cx="9158777"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Swap (store,end-1) :	</a:t>
              </a:r>
              <a:r>
                <a:rPr lang="en-GB" sz="3200">
                  <a:solidFill>
                    <a:srgbClr val="FF0000"/>
                  </a:solidFill>
                  <a:latin typeface="Monsterrat"/>
                </a:rPr>
                <a:t>1</a:t>
              </a:r>
              <a:r>
                <a:rPr lang="en-GB" sz="3200">
                  <a:solidFill>
                    <a:schemeClr val="bg1"/>
                  </a:solidFill>
                  <a:latin typeface="Monsterrat"/>
                </a:rPr>
                <a:t>	2	3	</a:t>
              </a:r>
              <a:r>
                <a:rPr lang="en-GB" sz="3200">
                  <a:solidFill>
                    <a:srgbClr val="FF0000"/>
                  </a:solidFill>
                  <a:latin typeface="Monsterrat"/>
                </a:rPr>
                <a:t>4</a:t>
              </a:r>
              <a:r>
                <a:rPr lang="en-GB" sz="3200">
                  <a:solidFill>
                    <a:schemeClr val="bg1"/>
                  </a:solidFill>
                  <a:latin typeface="Monsterrat"/>
                </a:rPr>
                <a:t>	</a:t>
              </a:r>
              <a:r>
                <a:rPr lang="en-GB" sz="3200">
                  <a:solidFill>
                    <a:srgbClr val="FF0000"/>
                  </a:solidFill>
                  <a:latin typeface="Monsterrat"/>
                </a:rPr>
                <a:t>5</a:t>
              </a:r>
              <a:r>
                <a:rPr lang="en-GB" sz="3200">
                  <a:solidFill>
                    <a:schemeClr val="bg1"/>
                  </a:solidFill>
                  <a:latin typeface="Monsterrat"/>
                </a:rPr>
                <a:t> </a:t>
              </a:r>
            </a:p>
          </p:txBody>
        </p:sp>
        <p:grpSp>
          <p:nvGrpSpPr>
            <p:cNvPr id="66" name="Group 65">
              <a:extLst>
                <a:ext uri="{FF2B5EF4-FFF2-40B4-BE49-F238E27FC236}">
                  <a16:creationId xmlns:a16="http://schemas.microsoft.com/office/drawing/2014/main" id="{DB4423D0-850F-4058-95F5-A6D3036F146B}"/>
                </a:ext>
              </a:extLst>
            </p:cNvPr>
            <p:cNvGrpSpPr/>
            <p:nvPr/>
          </p:nvGrpSpPr>
          <p:grpSpPr>
            <a:xfrm>
              <a:off x="6818669" y="7067816"/>
              <a:ext cx="914398" cy="842077"/>
              <a:chOff x="2546555" y="2343135"/>
              <a:chExt cx="914398" cy="842077"/>
            </a:xfrm>
          </p:grpSpPr>
          <p:cxnSp>
            <p:nvCxnSpPr>
              <p:cNvPr id="67" name="Straight Arrow Connector 66">
                <a:extLst>
                  <a:ext uri="{FF2B5EF4-FFF2-40B4-BE49-F238E27FC236}">
                    <a16:creationId xmlns:a16="http://schemas.microsoft.com/office/drawing/2014/main" id="{521F6B84-4255-4529-97F9-95FE5713E6F5}"/>
                  </a:ext>
                </a:extLst>
              </p:cNvPr>
              <p:cNvCxnSpPr>
                <a:cxnSpLocks/>
              </p:cNvCxnSpPr>
              <p:nvPr/>
            </p:nvCxnSpPr>
            <p:spPr>
              <a:xfrm>
                <a:off x="2895600" y="2343135"/>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F84D1EE-AA7A-429C-B7CC-CA42947CD792}"/>
                  </a:ext>
                </a:extLst>
              </p:cNvPr>
              <p:cNvSpPr txBox="1"/>
              <p:nvPr/>
            </p:nvSpPr>
            <p:spPr>
              <a:xfrm>
                <a:off x="2546555" y="2708158"/>
                <a:ext cx="914398" cy="477054"/>
              </a:xfrm>
              <a:prstGeom prst="rect">
                <a:avLst/>
              </a:prstGeom>
              <a:noFill/>
            </p:spPr>
            <p:txBody>
              <a:bodyPr wrap="square" rtlCol="0">
                <a:spAutoFit/>
              </a:bodyPr>
              <a:lstStyle/>
              <a:p>
                <a:endParaRPr lang="en-US" sz="2500">
                  <a:solidFill>
                    <a:schemeClr val="bg1"/>
                  </a:solidFill>
                  <a:latin typeface="Monsterrat"/>
                </a:endParaRPr>
              </a:p>
            </p:txBody>
          </p:sp>
        </p:grpSp>
        <p:sp>
          <p:nvSpPr>
            <p:cNvPr id="74" name="TextBox 73">
              <a:extLst>
                <a:ext uri="{FF2B5EF4-FFF2-40B4-BE49-F238E27FC236}">
                  <a16:creationId xmlns:a16="http://schemas.microsoft.com/office/drawing/2014/main" id="{D95E7A1A-1E73-415A-91BB-E80F1D8998B8}"/>
                </a:ext>
              </a:extLst>
            </p:cNvPr>
            <p:cNvSpPr txBox="1"/>
            <p:nvPr/>
          </p:nvSpPr>
          <p:spPr>
            <a:xfrm>
              <a:off x="5932366" y="7432839"/>
              <a:ext cx="2470695" cy="477054"/>
            </a:xfrm>
            <a:prstGeom prst="rect">
              <a:avLst/>
            </a:prstGeom>
            <a:noFill/>
          </p:spPr>
          <p:txBody>
            <a:bodyPr wrap="square" rtlCol="0">
              <a:spAutoFit/>
            </a:bodyPr>
            <a:lstStyle/>
            <a:p>
              <a:r>
                <a:rPr lang="en-GB" sz="2500">
                  <a:solidFill>
                    <a:schemeClr val="bg1"/>
                  </a:solidFill>
                  <a:latin typeface="Monsterrat"/>
                </a:rPr>
                <a:t>end-1=store=md</a:t>
              </a:r>
              <a:endParaRPr lang="en-US" sz="2500">
                <a:solidFill>
                  <a:schemeClr val="bg1"/>
                </a:solidFill>
                <a:latin typeface="Monsterrat"/>
              </a:endParaRPr>
            </a:p>
          </p:txBody>
        </p:sp>
      </p:grpSp>
      <p:grpSp>
        <p:nvGrpSpPr>
          <p:cNvPr id="84" name="Group 83">
            <a:extLst>
              <a:ext uri="{FF2B5EF4-FFF2-40B4-BE49-F238E27FC236}">
                <a16:creationId xmlns:a16="http://schemas.microsoft.com/office/drawing/2014/main" id="{C065D81A-B0E7-478B-9A31-CA309064AFF1}"/>
              </a:ext>
            </a:extLst>
          </p:cNvPr>
          <p:cNvGrpSpPr/>
          <p:nvPr/>
        </p:nvGrpSpPr>
        <p:grpSpPr>
          <a:xfrm>
            <a:off x="653368" y="8058427"/>
            <a:ext cx="6725264" cy="584776"/>
            <a:chOff x="653368" y="8058427"/>
            <a:chExt cx="6725264" cy="584776"/>
          </a:xfrm>
        </p:grpSpPr>
        <p:sp>
          <p:nvSpPr>
            <p:cNvPr id="75" name="TextBox 74">
              <a:extLst>
                <a:ext uri="{FF2B5EF4-FFF2-40B4-BE49-F238E27FC236}">
                  <a16:creationId xmlns:a16="http://schemas.microsoft.com/office/drawing/2014/main" id="{E2A81484-3DCB-4E62-806A-7037BCDD8E53}"/>
                </a:ext>
              </a:extLst>
            </p:cNvPr>
            <p:cNvSpPr txBox="1"/>
            <p:nvPr/>
          </p:nvSpPr>
          <p:spPr>
            <a:xfrm>
              <a:off x="653368" y="8058428"/>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rgbClr val="FFFF00"/>
                  </a:solidFill>
                  <a:latin typeface="Monsterrat"/>
                </a:rPr>
                <a:t>Store-&gt;x    </a:t>
              </a:r>
              <a:r>
                <a:rPr lang="en-US" sz="3200">
                  <a:solidFill>
                    <a:srgbClr val="FFFF00"/>
                  </a:solidFill>
                  <a:latin typeface="Monsterrat"/>
                </a:rPr>
                <a:t>md-&gt;x (do 3 = 3)               </a:t>
              </a:r>
              <a:endParaRPr lang="en-GB" sz="3200">
                <a:solidFill>
                  <a:srgbClr val="FFFF00"/>
                </a:solidFill>
                <a:latin typeface="Monsterrat"/>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D401518-099B-4605-BED5-A0911F68C289}"/>
                    </a:ext>
                  </a:extLst>
                </p:cNvPr>
                <p:cNvSpPr txBox="1"/>
                <p:nvPr/>
              </p:nvSpPr>
              <p:spPr>
                <a:xfrm>
                  <a:off x="2351141" y="8058427"/>
                  <a:ext cx="914400" cy="584775"/>
                </a:xfrm>
                <a:prstGeom prst="rect">
                  <a:avLst/>
                </a:prstGeom>
                <a:noFill/>
              </p:spPr>
              <p:txBody>
                <a:bodyPr wrap="square">
                  <a:spAutoFit/>
                </a:bodyPr>
                <a:lstStyle/>
                <a:p>
                  <a14:m>
                    <m:oMath xmlns:m="http://schemas.openxmlformats.org/officeDocument/2006/math">
                      <m:r>
                        <a:rPr lang="en-US" sz="3200" b="0" i="1" smtClean="0">
                          <a:solidFill>
                            <a:schemeClr val="bg1"/>
                          </a:solidFill>
                          <a:latin typeface="Cambria Math" panose="02040503050406030204" pitchFamily="18" charset="0"/>
                          <a:ea typeface="Cambria Math" panose="02040503050406030204" pitchFamily="18" charset="0"/>
                        </a:rPr>
                        <m:t> </m:t>
                      </m:r>
                    </m:oMath>
                  </a14:m>
                  <a:r>
                    <a:rPr lang="en-US" sz="3200">
                      <a:solidFill>
                        <a:schemeClr val="bg1"/>
                      </a:solidFill>
                    </a:rPr>
                    <a:t> </a:t>
                  </a:r>
                  <a:r>
                    <a:rPr lang="en-US" sz="3200">
                      <a:solidFill>
                        <a:srgbClr val="FFFF00"/>
                      </a:solidFill>
                    </a:rPr>
                    <a:t>=</a:t>
                  </a:r>
                </a:p>
              </p:txBody>
            </p:sp>
          </mc:Choice>
          <mc:Fallback xmlns="">
            <p:sp>
              <p:nvSpPr>
                <p:cNvPr id="80" name="TextBox 79">
                  <a:extLst>
                    <a:ext uri="{FF2B5EF4-FFF2-40B4-BE49-F238E27FC236}">
                      <a16:creationId xmlns:a16="http://schemas.microsoft.com/office/drawing/2014/main" id="{9D401518-099B-4605-BED5-A0911F68C289}"/>
                    </a:ext>
                  </a:extLst>
                </p:cNvPr>
                <p:cNvSpPr txBox="1">
                  <a:spLocks noRot="1" noChangeAspect="1" noMove="1" noResize="1" noEditPoints="1" noAdjustHandles="1" noChangeArrowheads="1" noChangeShapeType="1" noTextEdit="1"/>
                </p:cNvSpPr>
                <p:nvPr/>
              </p:nvSpPr>
              <p:spPr>
                <a:xfrm>
                  <a:off x="2351141" y="8058427"/>
                  <a:ext cx="914400" cy="584775"/>
                </a:xfrm>
                <a:prstGeom prst="rect">
                  <a:avLst/>
                </a:prstGeom>
                <a:blipFill>
                  <a:blip r:embed="rId4"/>
                  <a:stretch>
                    <a:fillRect t="-12500" b="-34375"/>
                  </a:stretch>
                </a:blipFill>
              </p:spPr>
              <p:txBody>
                <a:bodyPr/>
                <a:lstStyle/>
                <a:p>
                  <a:r>
                    <a:rPr lang="en-US">
                      <a:noFill/>
                    </a:rPr>
                    <a:t> </a:t>
                  </a:r>
                </a:p>
              </p:txBody>
            </p:sp>
          </mc:Fallback>
        </mc:AlternateContent>
      </p:grpSp>
      <p:sp>
        <p:nvSpPr>
          <p:cNvPr id="81" name="TextBox 80">
            <a:extLst>
              <a:ext uri="{FF2B5EF4-FFF2-40B4-BE49-F238E27FC236}">
                <a16:creationId xmlns:a16="http://schemas.microsoft.com/office/drawing/2014/main" id="{00302959-5555-4BF9-9483-A161AF865208}"/>
              </a:ext>
            </a:extLst>
          </p:cNvPr>
          <p:cNvSpPr txBox="1"/>
          <p:nvPr/>
        </p:nvSpPr>
        <p:spPr>
          <a:xfrm>
            <a:off x="653368" y="9013800"/>
            <a:ext cx="6725264"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a:solidFill>
                  <a:schemeClr val="bg1"/>
                </a:solidFill>
                <a:latin typeface="Monsterrat"/>
              </a:rPr>
              <a:t>Trả về md = 3.</a:t>
            </a:r>
          </a:p>
        </p:txBody>
      </p:sp>
      <p:grpSp>
        <p:nvGrpSpPr>
          <p:cNvPr id="9" name="Group 8">
            <a:extLst>
              <a:ext uri="{FF2B5EF4-FFF2-40B4-BE49-F238E27FC236}">
                <a16:creationId xmlns:a16="http://schemas.microsoft.com/office/drawing/2014/main" id="{E41771A9-F00D-4507-A01B-FE20CCF27925}"/>
              </a:ext>
            </a:extLst>
          </p:cNvPr>
          <p:cNvGrpSpPr/>
          <p:nvPr/>
        </p:nvGrpSpPr>
        <p:grpSpPr>
          <a:xfrm>
            <a:off x="3018503" y="1867882"/>
            <a:ext cx="6096000" cy="1355991"/>
            <a:chOff x="3018503" y="1867882"/>
            <a:chExt cx="6096000" cy="1355991"/>
          </a:xfrm>
        </p:grpSpPr>
        <p:sp>
          <p:nvSpPr>
            <p:cNvPr id="37" name="TextBox 36">
              <a:extLst>
                <a:ext uri="{FF2B5EF4-FFF2-40B4-BE49-F238E27FC236}">
                  <a16:creationId xmlns:a16="http://schemas.microsoft.com/office/drawing/2014/main" id="{86E0B146-ED11-4462-98C8-E6F798283438}"/>
                </a:ext>
              </a:extLst>
            </p:cNvPr>
            <p:cNvSpPr txBox="1"/>
            <p:nvPr/>
          </p:nvSpPr>
          <p:spPr>
            <a:xfrm>
              <a:off x="3018503" y="1867882"/>
              <a:ext cx="6096000" cy="584775"/>
            </a:xfrm>
            <a:prstGeom prst="rect">
              <a:avLst/>
            </a:prstGeom>
            <a:noFill/>
          </p:spPr>
          <p:txBody>
            <a:bodyPr wrap="square" rtlCol="0">
              <a:spAutoFit/>
            </a:bodyPr>
            <a:lstStyle/>
            <a:p>
              <a:r>
                <a:rPr lang="en-GB" sz="3200">
                  <a:solidFill>
                    <a:srgbClr val="FF0000"/>
                  </a:solidFill>
                </a:rPr>
                <a:t>1</a:t>
              </a:r>
              <a:r>
                <a:rPr lang="en-GB" sz="3200">
                  <a:solidFill>
                    <a:schemeClr val="bg1"/>
                  </a:solidFill>
                </a:rPr>
                <a:t>	2	3	</a:t>
              </a:r>
              <a:r>
                <a:rPr lang="en-GB" sz="3200">
                  <a:solidFill>
                    <a:srgbClr val="FF0000"/>
                  </a:solidFill>
                </a:rPr>
                <a:t>4</a:t>
              </a:r>
              <a:r>
                <a:rPr lang="en-GB" sz="3200">
                  <a:solidFill>
                    <a:schemeClr val="bg1"/>
                  </a:solidFill>
                </a:rPr>
                <a:t>	</a:t>
              </a:r>
              <a:r>
                <a:rPr lang="en-GB" sz="3200">
                  <a:solidFill>
                    <a:srgbClr val="FF0000"/>
                  </a:solidFill>
                </a:rPr>
                <a:t>5</a:t>
              </a:r>
              <a:endParaRPr lang="en-US" sz="3200">
                <a:solidFill>
                  <a:srgbClr val="FF0000"/>
                </a:solidFill>
              </a:endParaRPr>
            </a:p>
          </p:txBody>
        </p:sp>
        <p:grpSp>
          <p:nvGrpSpPr>
            <p:cNvPr id="54" name="Group 53">
              <a:extLst>
                <a:ext uri="{FF2B5EF4-FFF2-40B4-BE49-F238E27FC236}">
                  <a16:creationId xmlns:a16="http://schemas.microsoft.com/office/drawing/2014/main" id="{9B42EB80-16DC-4C5E-8EC8-BF35C1A4F483}"/>
                </a:ext>
              </a:extLst>
            </p:cNvPr>
            <p:cNvGrpSpPr/>
            <p:nvPr/>
          </p:nvGrpSpPr>
          <p:grpSpPr>
            <a:xfrm>
              <a:off x="3657601" y="2362280"/>
              <a:ext cx="914398" cy="861593"/>
              <a:chOff x="3334363" y="2310529"/>
              <a:chExt cx="914398" cy="861593"/>
            </a:xfrm>
          </p:grpSpPr>
          <p:cxnSp>
            <p:nvCxnSpPr>
              <p:cNvPr id="42" name="Straight Arrow Connector 41">
                <a:extLst>
                  <a:ext uri="{FF2B5EF4-FFF2-40B4-BE49-F238E27FC236}">
                    <a16:creationId xmlns:a16="http://schemas.microsoft.com/office/drawing/2014/main" id="{30908890-F02C-4D1B-86B6-E5F328A03270}"/>
                  </a:ext>
                </a:extLst>
              </p:cNvPr>
              <p:cNvCxnSpPr>
                <a:cxnSpLocks/>
              </p:cNvCxnSpPr>
              <p:nvPr/>
            </p:nvCxnSpPr>
            <p:spPr>
              <a:xfrm>
                <a:off x="3744859" y="2310529"/>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90A25FD-CA9C-49A4-98A6-DF0D7A49D3B7}"/>
                  </a:ext>
                </a:extLst>
              </p:cNvPr>
              <p:cNvSpPr txBox="1"/>
              <p:nvPr/>
            </p:nvSpPr>
            <p:spPr>
              <a:xfrm>
                <a:off x="3334363" y="2695068"/>
                <a:ext cx="914398" cy="477054"/>
              </a:xfrm>
              <a:prstGeom prst="rect">
                <a:avLst/>
              </a:prstGeom>
              <a:noFill/>
            </p:spPr>
            <p:txBody>
              <a:bodyPr wrap="square" rtlCol="0">
                <a:spAutoFit/>
              </a:bodyPr>
              <a:lstStyle/>
              <a:p>
                <a:r>
                  <a:rPr lang="en-GB" sz="2500">
                    <a:solidFill>
                      <a:schemeClr val="bg1"/>
                    </a:solidFill>
                    <a:latin typeface="Monsterrat"/>
                  </a:rPr>
                  <a:t>start</a:t>
                </a:r>
                <a:endParaRPr lang="en-US" sz="2500">
                  <a:solidFill>
                    <a:schemeClr val="bg1"/>
                  </a:solidFill>
                  <a:latin typeface="Monsterrat"/>
                </a:endParaRPr>
              </a:p>
            </p:txBody>
          </p:sp>
        </p:grpSp>
        <p:grpSp>
          <p:nvGrpSpPr>
            <p:cNvPr id="8" name="Group 7">
              <a:extLst>
                <a:ext uri="{FF2B5EF4-FFF2-40B4-BE49-F238E27FC236}">
                  <a16:creationId xmlns:a16="http://schemas.microsoft.com/office/drawing/2014/main" id="{52D8DA3B-730A-439F-AC0D-1EC034CFE29B}"/>
                </a:ext>
              </a:extLst>
            </p:cNvPr>
            <p:cNvGrpSpPr/>
            <p:nvPr/>
          </p:nvGrpSpPr>
          <p:grpSpPr>
            <a:xfrm>
              <a:off x="4419600" y="2363852"/>
              <a:ext cx="2739034" cy="845401"/>
              <a:chOff x="4419600" y="2363852"/>
              <a:chExt cx="2739034" cy="845401"/>
            </a:xfrm>
          </p:grpSpPr>
          <p:cxnSp>
            <p:nvCxnSpPr>
              <p:cNvPr id="43" name="Straight Arrow Connector 42">
                <a:extLst>
                  <a:ext uri="{FF2B5EF4-FFF2-40B4-BE49-F238E27FC236}">
                    <a16:creationId xmlns:a16="http://schemas.microsoft.com/office/drawing/2014/main" id="{07EE5D1C-6718-4C38-9C2F-9C8BDBF67317}"/>
                  </a:ext>
                </a:extLst>
              </p:cNvPr>
              <p:cNvCxnSpPr>
                <a:cxnSpLocks/>
              </p:cNvCxnSpPr>
              <p:nvPr/>
            </p:nvCxnSpPr>
            <p:spPr>
              <a:xfrm>
                <a:off x="5029200" y="2363852"/>
                <a:ext cx="0" cy="3810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1905471-F3FA-4738-81F8-795BC61C36E5}"/>
                  </a:ext>
                </a:extLst>
              </p:cNvPr>
              <p:cNvSpPr txBox="1"/>
              <p:nvPr/>
            </p:nvSpPr>
            <p:spPr>
              <a:xfrm>
                <a:off x="4419600" y="2732199"/>
                <a:ext cx="2739034" cy="477054"/>
              </a:xfrm>
              <a:prstGeom prst="rect">
                <a:avLst/>
              </a:prstGeom>
              <a:noFill/>
            </p:spPr>
            <p:txBody>
              <a:bodyPr wrap="square" rtlCol="0">
                <a:spAutoFit/>
              </a:bodyPr>
              <a:lstStyle/>
              <a:p>
                <a:r>
                  <a:rPr lang="en-GB" sz="2500">
                    <a:solidFill>
                      <a:schemeClr val="bg1"/>
                    </a:solidFill>
                    <a:latin typeface="Monsterrat"/>
                  </a:rPr>
                  <a:t>  Pivot=md=end-1</a:t>
                </a:r>
                <a:endParaRPr lang="en-US" sz="2500">
                  <a:solidFill>
                    <a:schemeClr val="bg1"/>
                  </a:solidFill>
                  <a:latin typeface="Monsterrat"/>
                </a:endParaRPr>
              </a:p>
            </p:txBody>
          </p:sp>
        </p:grpSp>
      </p:grpSp>
    </p:spTree>
    <p:extLst>
      <p:ext uri="{BB962C8B-B14F-4D97-AF65-F5344CB8AC3E}">
        <p14:creationId xmlns:p14="http://schemas.microsoft.com/office/powerpoint/2010/main" val="334640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2" grpId="0"/>
      <p:bldP spid="56" grpId="0"/>
      <p:bldP spid="57" grpId="0"/>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22278" y="0"/>
            <a:ext cx="18310277" cy="10287000"/>
          </a:xfrm>
          <a:prstGeom prst="rect">
            <a:avLst/>
          </a:prstGeom>
        </p:spPr>
      </p:pic>
      <p:grpSp>
        <p:nvGrpSpPr>
          <p:cNvPr id="3" name="Group 3"/>
          <p:cNvGrpSpPr/>
          <p:nvPr/>
        </p:nvGrpSpPr>
        <p:grpSpPr>
          <a:xfrm>
            <a:off x="1280453" y="1722074"/>
            <a:ext cx="2401423" cy="3438229"/>
            <a:chOff x="0" y="0"/>
            <a:chExt cx="3201898" cy="4584305"/>
          </a:xfrm>
        </p:grpSpPr>
        <p:grpSp>
          <p:nvGrpSpPr>
            <p:cNvPr id="4" name="Group 4"/>
            <p:cNvGrpSpPr/>
            <p:nvPr/>
          </p:nvGrpSpPr>
          <p:grpSpPr>
            <a:xfrm>
              <a:off x="0" y="0"/>
              <a:ext cx="3198461" cy="1662518"/>
              <a:chOff x="0" y="0"/>
              <a:chExt cx="1270521" cy="660400"/>
            </a:xfrm>
          </p:grpSpPr>
          <p:sp>
            <p:nvSpPr>
              <p:cNvPr id="5" name="Freeform 5"/>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F6A6C2"/>
              </a:solidFill>
            </p:spPr>
          </p:sp>
        </p:grpSp>
        <p:grpSp>
          <p:nvGrpSpPr>
            <p:cNvPr id="6" name="Group 6"/>
            <p:cNvGrpSpPr/>
            <p:nvPr/>
          </p:nvGrpSpPr>
          <p:grpSpPr>
            <a:xfrm>
              <a:off x="3436" y="1133103"/>
              <a:ext cx="3195025" cy="3451202"/>
              <a:chOff x="0" y="0"/>
              <a:chExt cx="2771140" cy="2993330"/>
            </a:xfrm>
          </p:grpSpPr>
          <p:sp>
            <p:nvSpPr>
              <p:cNvPr id="7" name="Freeform 7"/>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8" name="TextBox 8"/>
            <p:cNvSpPr txBox="1"/>
            <p:nvPr/>
          </p:nvSpPr>
          <p:spPr>
            <a:xfrm>
              <a:off x="3436" y="343163"/>
              <a:ext cx="3196743" cy="507577"/>
            </a:xfrm>
            <a:prstGeom prst="rect">
              <a:avLst/>
            </a:prstGeom>
          </p:spPr>
          <p:txBody>
            <a:bodyPr lIns="0" tIns="0" rIns="0" bIns="0" rtlCol="0" anchor="t">
              <a:spAutoFit/>
            </a:bodyPr>
            <a:lstStyle/>
            <a:p>
              <a:pPr algn="ctr">
                <a:lnSpc>
                  <a:spcPts val="2799"/>
                </a:lnSpc>
              </a:pPr>
              <a:r>
                <a:rPr lang="en-US" sz="2799">
                  <a:solidFill>
                    <a:srgbClr val="000000"/>
                  </a:solidFill>
                  <a:latin typeface="Montserrat Classic Bold"/>
                </a:rPr>
                <a:t>Step 1</a:t>
              </a:r>
            </a:p>
          </p:txBody>
        </p:sp>
        <p:sp>
          <p:nvSpPr>
            <p:cNvPr id="9" name="TextBox 9"/>
            <p:cNvSpPr txBox="1"/>
            <p:nvPr/>
          </p:nvSpPr>
          <p:spPr>
            <a:xfrm>
              <a:off x="6873" y="1454719"/>
              <a:ext cx="3195025" cy="2201545"/>
            </a:xfrm>
            <a:prstGeom prst="rect">
              <a:avLst/>
            </a:prstGeom>
          </p:spPr>
          <p:txBody>
            <a:bodyPr lIns="0" tIns="0" rIns="0" bIns="0" rtlCol="0" anchor="t">
              <a:spAutoFit/>
            </a:bodyPr>
            <a:lstStyle/>
            <a:p>
              <a:pPr algn="ctr">
                <a:lnSpc>
                  <a:spcPts val="3359"/>
                </a:lnSpc>
              </a:pPr>
              <a:r>
                <a:rPr lang="en-US" sz="2400">
                  <a:solidFill>
                    <a:srgbClr val="000000"/>
                  </a:solidFill>
                  <a:latin typeface="Montserrat Classic"/>
                </a:rPr>
                <a:t>Kiểm tra đầu vào, nếu không có dữ liệu vào thì trả về 0</a:t>
              </a:r>
            </a:p>
          </p:txBody>
        </p:sp>
      </p:grpSp>
      <p:grpSp>
        <p:nvGrpSpPr>
          <p:cNvPr id="10" name="Group 10"/>
          <p:cNvGrpSpPr/>
          <p:nvPr/>
        </p:nvGrpSpPr>
        <p:grpSpPr>
          <a:xfrm>
            <a:off x="4644799" y="1736684"/>
            <a:ext cx="2400135" cy="3423618"/>
            <a:chOff x="0" y="0"/>
            <a:chExt cx="3200180" cy="4564824"/>
          </a:xfrm>
        </p:grpSpPr>
        <p:grpSp>
          <p:nvGrpSpPr>
            <p:cNvPr id="11" name="Group 11"/>
            <p:cNvGrpSpPr/>
            <p:nvPr/>
          </p:nvGrpSpPr>
          <p:grpSpPr>
            <a:xfrm>
              <a:off x="1718" y="0"/>
              <a:ext cx="3198461" cy="1662518"/>
              <a:chOff x="0" y="0"/>
              <a:chExt cx="1270521" cy="660400"/>
            </a:xfrm>
          </p:grpSpPr>
          <p:sp>
            <p:nvSpPr>
              <p:cNvPr id="12" name="Freeform 12"/>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FFE786"/>
              </a:solidFill>
            </p:spPr>
          </p:sp>
        </p:grpSp>
        <p:grpSp>
          <p:nvGrpSpPr>
            <p:cNvPr id="13" name="Group 13"/>
            <p:cNvGrpSpPr/>
            <p:nvPr/>
          </p:nvGrpSpPr>
          <p:grpSpPr>
            <a:xfrm>
              <a:off x="5154" y="1113622"/>
              <a:ext cx="3195025" cy="3451202"/>
              <a:chOff x="0" y="0"/>
              <a:chExt cx="2771140" cy="2993330"/>
            </a:xfrm>
          </p:grpSpPr>
          <p:sp>
            <p:nvSpPr>
              <p:cNvPr id="14" name="Freeform 14"/>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15" name="TextBox 15"/>
            <p:cNvSpPr txBox="1"/>
            <p:nvPr/>
          </p:nvSpPr>
          <p:spPr>
            <a:xfrm>
              <a:off x="1718" y="323682"/>
              <a:ext cx="3196743" cy="507577"/>
            </a:xfrm>
            <a:prstGeom prst="rect">
              <a:avLst/>
            </a:prstGeom>
          </p:spPr>
          <p:txBody>
            <a:bodyPr lIns="0" tIns="0" rIns="0" bIns="0" rtlCol="0" anchor="t">
              <a:spAutoFit/>
            </a:bodyPr>
            <a:lstStyle/>
            <a:p>
              <a:pPr algn="ctr">
                <a:lnSpc>
                  <a:spcPts val="2799"/>
                </a:lnSpc>
              </a:pPr>
              <a:r>
                <a:rPr lang="en-US" sz="2799">
                  <a:solidFill>
                    <a:srgbClr val="000000"/>
                  </a:solidFill>
                  <a:latin typeface="Montserrat Classic Bold"/>
                </a:rPr>
                <a:t>Step 2</a:t>
              </a:r>
            </a:p>
          </p:txBody>
        </p:sp>
        <p:sp>
          <p:nvSpPr>
            <p:cNvPr id="16" name="TextBox 16"/>
            <p:cNvSpPr txBox="1"/>
            <p:nvPr/>
          </p:nvSpPr>
          <p:spPr>
            <a:xfrm>
              <a:off x="0" y="1435238"/>
              <a:ext cx="3195025" cy="2201545"/>
            </a:xfrm>
            <a:prstGeom prst="rect">
              <a:avLst/>
            </a:prstGeom>
          </p:spPr>
          <p:txBody>
            <a:bodyPr lIns="0" tIns="0" rIns="0" bIns="0" rtlCol="0" anchor="t">
              <a:spAutoFit/>
            </a:bodyPr>
            <a:lstStyle/>
            <a:p>
              <a:pPr algn="ctr">
                <a:lnSpc>
                  <a:spcPts val="3359"/>
                </a:lnSpc>
              </a:pPr>
              <a:r>
                <a:rPr lang="en-US" sz="2400">
                  <a:solidFill>
                    <a:srgbClr val="000000"/>
                  </a:solidFill>
                  <a:latin typeface="Montserrat Classic"/>
                </a:rPr>
                <a:t>Giả sử gán node n bằng trung vị của K-D tree</a:t>
              </a:r>
            </a:p>
          </p:txBody>
        </p:sp>
      </p:grpSp>
      <p:grpSp>
        <p:nvGrpSpPr>
          <p:cNvPr id="17" name="Group 17"/>
          <p:cNvGrpSpPr/>
          <p:nvPr/>
        </p:nvGrpSpPr>
        <p:grpSpPr>
          <a:xfrm>
            <a:off x="1280453" y="5727992"/>
            <a:ext cx="2401423" cy="3548158"/>
            <a:chOff x="0" y="0"/>
            <a:chExt cx="3201898" cy="4730878"/>
          </a:xfrm>
        </p:grpSpPr>
        <p:grpSp>
          <p:nvGrpSpPr>
            <p:cNvPr id="18" name="Group 18"/>
            <p:cNvGrpSpPr/>
            <p:nvPr/>
          </p:nvGrpSpPr>
          <p:grpSpPr>
            <a:xfrm>
              <a:off x="3436" y="0"/>
              <a:ext cx="3198461" cy="1662518"/>
              <a:chOff x="0" y="0"/>
              <a:chExt cx="1270521" cy="660400"/>
            </a:xfrm>
          </p:grpSpPr>
          <p:sp>
            <p:nvSpPr>
              <p:cNvPr id="19" name="Freeform 19"/>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9AE8A7"/>
              </a:solidFill>
            </p:spPr>
          </p:sp>
        </p:grpSp>
        <p:grpSp>
          <p:nvGrpSpPr>
            <p:cNvPr id="20" name="Group 20"/>
            <p:cNvGrpSpPr/>
            <p:nvPr/>
          </p:nvGrpSpPr>
          <p:grpSpPr>
            <a:xfrm>
              <a:off x="0" y="1279676"/>
              <a:ext cx="3195025" cy="3451202"/>
              <a:chOff x="0" y="0"/>
              <a:chExt cx="2771140" cy="2993330"/>
            </a:xfrm>
          </p:grpSpPr>
          <p:sp>
            <p:nvSpPr>
              <p:cNvPr id="21" name="Freeform 21"/>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22" name="TextBox 22"/>
            <p:cNvSpPr txBox="1"/>
            <p:nvPr/>
          </p:nvSpPr>
          <p:spPr>
            <a:xfrm>
              <a:off x="5154" y="396048"/>
              <a:ext cx="3196743" cy="507577"/>
            </a:xfrm>
            <a:prstGeom prst="rect">
              <a:avLst/>
            </a:prstGeom>
          </p:spPr>
          <p:txBody>
            <a:bodyPr lIns="0" tIns="0" rIns="0" bIns="0" rtlCol="0" anchor="t">
              <a:spAutoFit/>
            </a:bodyPr>
            <a:lstStyle/>
            <a:p>
              <a:pPr algn="ctr">
                <a:lnSpc>
                  <a:spcPts val="2799"/>
                </a:lnSpc>
              </a:pPr>
              <a:r>
                <a:rPr lang="en-US" sz="2799">
                  <a:solidFill>
                    <a:srgbClr val="000000"/>
                  </a:solidFill>
                  <a:latin typeface="Montserrat Classic Bold"/>
                </a:rPr>
                <a:t>Step 3</a:t>
              </a:r>
            </a:p>
          </p:txBody>
        </p:sp>
        <p:sp>
          <p:nvSpPr>
            <p:cNvPr id="23" name="TextBox 23"/>
            <p:cNvSpPr txBox="1"/>
            <p:nvPr/>
          </p:nvSpPr>
          <p:spPr>
            <a:xfrm>
              <a:off x="0" y="1196015"/>
              <a:ext cx="3195025" cy="2760345"/>
            </a:xfrm>
            <a:prstGeom prst="rect">
              <a:avLst/>
            </a:prstGeom>
          </p:spPr>
          <p:txBody>
            <a:bodyPr lIns="0" tIns="0" rIns="0" bIns="0" rtlCol="0" anchor="t">
              <a:spAutoFit/>
            </a:bodyPr>
            <a:lstStyle/>
            <a:p>
              <a:pPr algn="ctr">
                <a:lnSpc>
                  <a:spcPts val="3359"/>
                </a:lnSpc>
              </a:pPr>
              <a:r>
                <a:rPr lang="en-US" sz="2400">
                  <a:solidFill>
                    <a:srgbClr val="000000"/>
                  </a:solidFill>
                  <a:latin typeface="Montserrat Classic"/>
                </a:rPr>
                <a:t> Các node nhỏ hơn n về bên trái, hồi quy dựng cây với các node đó</a:t>
              </a:r>
            </a:p>
          </p:txBody>
        </p:sp>
      </p:grpSp>
      <p:grpSp>
        <p:nvGrpSpPr>
          <p:cNvPr id="24" name="Group 24"/>
          <p:cNvGrpSpPr/>
          <p:nvPr/>
        </p:nvGrpSpPr>
        <p:grpSpPr>
          <a:xfrm>
            <a:off x="4644799" y="5782267"/>
            <a:ext cx="2402712" cy="3493884"/>
            <a:chOff x="0" y="0"/>
            <a:chExt cx="3203616" cy="4658512"/>
          </a:xfrm>
        </p:grpSpPr>
        <p:grpSp>
          <p:nvGrpSpPr>
            <p:cNvPr id="25" name="Group 25"/>
            <p:cNvGrpSpPr/>
            <p:nvPr/>
          </p:nvGrpSpPr>
          <p:grpSpPr>
            <a:xfrm>
              <a:off x="5154" y="0"/>
              <a:ext cx="3198461" cy="1662518"/>
              <a:chOff x="0" y="0"/>
              <a:chExt cx="1270521" cy="660400"/>
            </a:xfrm>
          </p:grpSpPr>
          <p:sp>
            <p:nvSpPr>
              <p:cNvPr id="26" name="Freeform 26"/>
              <p:cNvSpPr/>
              <p:nvPr/>
            </p:nvSpPr>
            <p:spPr>
              <a:xfrm>
                <a:off x="0" y="0"/>
                <a:ext cx="1270521" cy="660400"/>
              </a:xfrm>
              <a:custGeom>
                <a:avLst/>
                <a:gdLst/>
                <a:ahLst/>
                <a:cxnLst/>
                <a:rect l="l" t="t" r="r" b="b"/>
                <a:pathLst>
                  <a:path w="1270521" h="660400">
                    <a:moveTo>
                      <a:pt x="1146061" y="660400"/>
                    </a:moveTo>
                    <a:lnTo>
                      <a:pt x="124460" y="660400"/>
                    </a:lnTo>
                    <a:cubicBezTo>
                      <a:pt x="55880" y="660400"/>
                      <a:pt x="0" y="604520"/>
                      <a:pt x="0" y="535940"/>
                    </a:cubicBezTo>
                    <a:lnTo>
                      <a:pt x="0" y="124460"/>
                    </a:lnTo>
                    <a:cubicBezTo>
                      <a:pt x="0" y="55880"/>
                      <a:pt x="55880" y="0"/>
                      <a:pt x="124460" y="0"/>
                    </a:cubicBezTo>
                    <a:lnTo>
                      <a:pt x="1146061" y="0"/>
                    </a:lnTo>
                    <a:cubicBezTo>
                      <a:pt x="1214641" y="0"/>
                      <a:pt x="1270521" y="55880"/>
                      <a:pt x="1270521" y="124460"/>
                    </a:cubicBezTo>
                    <a:lnTo>
                      <a:pt x="1270521" y="535940"/>
                    </a:lnTo>
                    <a:cubicBezTo>
                      <a:pt x="1270521" y="604520"/>
                      <a:pt x="1214641" y="660400"/>
                      <a:pt x="1146061" y="660400"/>
                    </a:cubicBezTo>
                    <a:close/>
                  </a:path>
                </a:pathLst>
              </a:custGeom>
              <a:solidFill>
                <a:srgbClr val="8AABFF"/>
              </a:solidFill>
            </p:spPr>
          </p:sp>
        </p:grpSp>
        <p:grpSp>
          <p:nvGrpSpPr>
            <p:cNvPr id="27" name="Group 27"/>
            <p:cNvGrpSpPr/>
            <p:nvPr/>
          </p:nvGrpSpPr>
          <p:grpSpPr>
            <a:xfrm>
              <a:off x="0" y="1207310"/>
              <a:ext cx="3195025" cy="3451202"/>
              <a:chOff x="0" y="0"/>
              <a:chExt cx="2771140" cy="2993330"/>
            </a:xfrm>
          </p:grpSpPr>
          <p:sp>
            <p:nvSpPr>
              <p:cNvPr id="28" name="Freeform 28"/>
              <p:cNvSpPr/>
              <p:nvPr/>
            </p:nvSpPr>
            <p:spPr>
              <a:xfrm>
                <a:off x="0" y="0"/>
                <a:ext cx="2771140" cy="2993330"/>
              </a:xfrm>
              <a:custGeom>
                <a:avLst/>
                <a:gdLst/>
                <a:ahLst/>
                <a:cxnLst/>
                <a:rect l="l" t="t" r="r" b="b"/>
                <a:pathLst>
                  <a:path w="2771140" h="2993330">
                    <a:moveTo>
                      <a:pt x="0" y="0"/>
                    </a:moveTo>
                    <a:lnTo>
                      <a:pt x="0" y="2090360"/>
                    </a:lnTo>
                    <a:lnTo>
                      <a:pt x="1384300" y="2993330"/>
                    </a:lnTo>
                    <a:lnTo>
                      <a:pt x="2771140" y="2090360"/>
                    </a:lnTo>
                    <a:lnTo>
                      <a:pt x="2771140" y="0"/>
                    </a:lnTo>
                    <a:close/>
                  </a:path>
                </a:pathLst>
              </a:custGeom>
              <a:solidFill>
                <a:srgbClr val="FFFFFF"/>
              </a:solidFill>
            </p:spPr>
          </p:sp>
        </p:grpSp>
        <p:sp>
          <p:nvSpPr>
            <p:cNvPr id="29" name="TextBox 29"/>
            <p:cNvSpPr txBox="1"/>
            <p:nvPr/>
          </p:nvSpPr>
          <p:spPr>
            <a:xfrm>
              <a:off x="0" y="314157"/>
              <a:ext cx="3196743" cy="517102"/>
            </a:xfrm>
            <a:prstGeom prst="rect">
              <a:avLst/>
            </a:prstGeom>
          </p:spPr>
          <p:txBody>
            <a:bodyPr lIns="0" tIns="0" rIns="0" bIns="0" rtlCol="0" anchor="t">
              <a:spAutoFit/>
            </a:bodyPr>
            <a:lstStyle/>
            <a:p>
              <a:pPr algn="ctr">
                <a:lnSpc>
                  <a:spcPts val="2799"/>
                </a:lnSpc>
              </a:pPr>
              <a:r>
                <a:rPr lang="en-US" sz="2799">
                  <a:solidFill>
                    <a:srgbClr val="000000"/>
                  </a:solidFill>
                  <a:latin typeface="Nourd Bold"/>
                </a:rPr>
                <a:t>Step 4</a:t>
              </a:r>
            </a:p>
          </p:txBody>
        </p:sp>
        <p:sp>
          <p:nvSpPr>
            <p:cNvPr id="30" name="TextBox 30"/>
            <p:cNvSpPr txBox="1"/>
            <p:nvPr/>
          </p:nvSpPr>
          <p:spPr>
            <a:xfrm>
              <a:off x="312557" y="1339218"/>
              <a:ext cx="2601910" cy="3022296"/>
            </a:xfrm>
            <a:prstGeom prst="rect">
              <a:avLst/>
            </a:prstGeom>
          </p:spPr>
          <p:txBody>
            <a:bodyPr lIns="0" tIns="0" rIns="0" bIns="0" rtlCol="0" anchor="t">
              <a:spAutoFit/>
            </a:bodyPr>
            <a:lstStyle/>
            <a:p>
              <a:pPr algn="ctr">
                <a:lnSpc>
                  <a:spcPts val="3031"/>
                </a:lnSpc>
              </a:pPr>
              <a:r>
                <a:rPr lang="en-US" sz="2165">
                  <a:solidFill>
                    <a:srgbClr val="000000"/>
                  </a:solidFill>
                  <a:latin typeface="Montserrat Classic"/>
                </a:rPr>
                <a:t> Các node lớn hơn n về bên phải, hồi quy dựng cây với các node đó</a:t>
              </a:r>
            </a:p>
            <a:p>
              <a:pPr algn="ctr">
                <a:lnSpc>
                  <a:spcPts val="3031"/>
                </a:lnSpc>
              </a:pPr>
              <a:endParaRPr lang="en-US" sz="2165">
                <a:solidFill>
                  <a:srgbClr val="000000"/>
                </a:solidFill>
                <a:latin typeface="Montserrat Classic"/>
              </a:endParaRPr>
            </a:p>
          </p:txBody>
        </p:sp>
      </p:grpSp>
      <p:grpSp>
        <p:nvGrpSpPr>
          <p:cNvPr id="31" name="Group 31"/>
          <p:cNvGrpSpPr/>
          <p:nvPr/>
        </p:nvGrpSpPr>
        <p:grpSpPr>
          <a:xfrm>
            <a:off x="158413" y="566635"/>
            <a:ext cx="7077483" cy="1581721"/>
            <a:chOff x="0" y="0"/>
            <a:chExt cx="9436643" cy="2108961"/>
          </a:xfrm>
        </p:grpSpPr>
        <p:sp>
          <p:nvSpPr>
            <p:cNvPr id="32" name="TextBox 32"/>
            <p:cNvSpPr txBox="1"/>
            <p:nvPr/>
          </p:nvSpPr>
          <p:spPr>
            <a:xfrm>
              <a:off x="1762003" y="165660"/>
              <a:ext cx="7674641" cy="1015153"/>
            </a:xfrm>
            <a:prstGeom prst="rect">
              <a:avLst/>
            </a:prstGeom>
          </p:spPr>
          <p:txBody>
            <a:bodyPr lIns="0" tIns="0" rIns="0" bIns="0" rtlCol="0" anchor="t">
              <a:spAutoFit/>
            </a:bodyPr>
            <a:lstStyle/>
            <a:p>
              <a:pPr algn="ctr">
                <a:lnSpc>
                  <a:spcPts val="5600"/>
                </a:lnSpc>
              </a:pPr>
              <a:r>
                <a:rPr lang="en-US" sz="5600">
                  <a:solidFill>
                    <a:srgbClr val="441E82"/>
                  </a:solidFill>
                  <a:latin typeface="Nourd Bold Bold"/>
                </a:rPr>
                <a:t>Guiding steps</a:t>
              </a:r>
            </a:p>
          </p:txBody>
        </p:sp>
        <p:pic>
          <p:nvPicPr>
            <p:cNvPr id="33" name="Picture 33"/>
            <p:cNvPicPr>
              <a:picLocks noChangeAspect="1"/>
            </p:cNvPicPr>
            <p:nvPr/>
          </p:nvPicPr>
          <p:blipFill>
            <a:blip r:embed="rId3"/>
            <a:srcRect t="14916" b="10282"/>
            <a:stretch>
              <a:fillRect/>
            </a:stretch>
          </p:blipFill>
          <p:spPr>
            <a:xfrm rot="8477937">
              <a:off x="31291" y="607915"/>
              <a:ext cx="2258183" cy="893132"/>
            </a:xfrm>
            <a:prstGeom prst="rect">
              <a:avLst/>
            </a:prstGeom>
          </p:spPr>
        </p:pic>
      </p:grpSp>
      <p:grpSp>
        <p:nvGrpSpPr>
          <p:cNvPr id="34" name="Group 34"/>
          <p:cNvGrpSpPr/>
          <p:nvPr/>
        </p:nvGrpSpPr>
        <p:grpSpPr>
          <a:xfrm>
            <a:off x="7620000" y="1722074"/>
            <a:ext cx="14273664" cy="12236588"/>
            <a:chOff x="0" y="0"/>
            <a:chExt cx="19031552" cy="16315451"/>
          </a:xfrm>
        </p:grpSpPr>
        <p:grpSp>
          <p:nvGrpSpPr>
            <p:cNvPr id="35" name="Group 35"/>
            <p:cNvGrpSpPr/>
            <p:nvPr/>
          </p:nvGrpSpPr>
          <p:grpSpPr>
            <a:xfrm>
              <a:off x="9240454" y="6524353"/>
              <a:ext cx="9791098" cy="9791098"/>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id="37" name="Group 37"/>
            <p:cNvGrpSpPr/>
            <p:nvPr/>
          </p:nvGrpSpPr>
          <p:grpSpPr>
            <a:xfrm>
              <a:off x="10896086" y="8179985"/>
              <a:ext cx="6479834" cy="6479834"/>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pic>
          <p:nvPicPr>
            <p:cNvPr id="39" name="Picture 39"/>
            <p:cNvPicPr>
              <a:picLocks noChangeAspect="1"/>
            </p:cNvPicPr>
            <p:nvPr/>
          </p:nvPicPr>
          <p:blipFill>
            <a:blip r:embed="rId4">
              <a:alphaModFix amt="6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4739"/>
            <a:stretch>
              <a:fillRect/>
            </a:stretch>
          </p:blipFill>
          <p:spPr>
            <a:xfrm rot="-5400000">
              <a:off x="13155449" y="8995092"/>
              <a:ext cx="2446672" cy="4600694"/>
            </a:xfrm>
            <a:prstGeom prst="rect">
              <a:avLst/>
            </a:prstGeom>
          </p:spPr>
        </p:pic>
        <p:sp>
          <p:nvSpPr>
            <p:cNvPr id="40" name="TextBox 40"/>
            <p:cNvSpPr txBox="1"/>
            <p:nvPr/>
          </p:nvSpPr>
          <p:spPr>
            <a:xfrm>
              <a:off x="2785870" y="8113310"/>
              <a:ext cx="6454584" cy="807144"/>
            </a:xfrm>
            <a:prstGeom prst="rect">
              <a:avLst/>
            </a:prstGeom>
          </p:spPr>
          <p:txBody>
            <a:bodyPr lIns="0" tIns="0" rIns="0" bIns="0" rtlCol="0" anchor="t">
              <a:spAutoFit/>
            </a:bodyPr>
            <a:lstStyle/>
            <a:p>
              <a:pPr algn="ctr">
                <a:lnSpc>
                  <a:spcPts val="5210"/>
                </a:lnSpc>
              </a:pPr>
              <a:r>
                <a:rPr lang="en-US" sz="3721">
                  <a:solidFill>
                    <a:srgbClr val="000000"/>
                  </a:solidFill>
                  <a:latin typeface="Montserrat Semi-Bold"/>
                </a:rPr>
                <a:t># Dựng cây</a:t>
              </a:r>
            </a:p>
          </p:txBody>
        </p:sp>
        <p:pic>
          <p:nvPicPr>
            <p:cNvPr id="41" name="Picture 41"/>
            <p:cNvPicPr>
              <a:picLocks noChangeAspect="1"/>
            </p:cNvPicPr>
            <p:nvPr/>
          </p:nvPicPr>
          <p:blipFill>
            <a:blip r:embed="rId6"/>
            <a:srcRect/>
            <a:stretch>
              <a:fillRect/>
            </a:stretch>
          </p:blipFill>
          <p:spPr>
            <a:xfrm>
              <a:off x="0" y="0"/>
              <a:ext cx="13547720" cy="9034636"/>
            </a:xfrm>
            <a:prstGeom prst="rect">
              <a:avLst/>
            </a:prstGeom>
          </p:spPr>
        </p:pic>
        <p:pic>
          <p:nvPicPr>
            <p:cNvPr id="42" name="Picture 42"/>
            <p:cNvPicPr>
              <a:picLocks noChangeAspect="1"/>
            </p:cNvPicPr>
            <p:nvPr/>
          </p:nvPicPr>
          <p:blipFill>
            <a:blip r:embed="rId7"/>
            <a:srcRect/>
            <a:stretch>
              <a:fillRect/>
            </a:stretch>
          </p:blipFill>
          <p:spPr>
            <a:xfrm>
              <a:off x="829434" y="1904960"/>
              <a:ext cx="11888852" cy="4339890"/>
            </a:xfrm>
            <a:prstGeom prst="rect">
              <a:avLst/>
            </a:prstGeom>
          </p:spPr>
        </p:pic>
        <p:sp>
          <p:nvSpPr>
            <p:cNvPr id="43" name="TextBox 43"/>
            <p:cNvSpPr txBox="1"/>
            <p:nvPr/>
          </p:nvSpPr>
          <p:spPr>
            <a:xfrm>
              <a:off x="4036282" y="8113310"/>
              <a:ext cx="4727000" cy="773160"/>
            </a:xfrm>
            <a:prstGeom prst="rect">
              <a:avLst/>
            </a:prstGeom>
          </p:spPr>
          <p:txBody>
            <a:bodyPr lIns="0" tIns="0" rIns="0" bIns="0" rtlCol="0" anchor="t">
              <a:spAutoFit/>
            </a:bodyPr>
            <a:lstStyle/>
            <a:p>
              <a:pPr algn="ctr">
                <a:lnSpc>
                  <a:spcPts val="4971"/>
                </a:lnSpc>
              </a:pPr>
              <a:r>
                <a:rPr lang="en-US" sz="3550">
                  <a:solidFill>
                    <a:srgbClr val="000000"/>
                  </a:solidFill>
                  <a:latin typeface="Montserrat Extra-Bold"/>
                </a:rPr>
                <a:t>#Dựng cây</a:t>
              </a:r>
            </a:p>
          </p:txBody>
        </p:sp>
      </p:grpSp>
      <p:pic>
        <p:nvPicPr>
          <p:cNvPr id="44" name="Picture 6">
            <a:extLst>
              <a:ext uri="{FF2B5EF4-FFF2-40B4-BE49-F238E27FC236}">
                <a16:creationId xmlns:a16="http://schemas.microsoft.com/office/drawing/2014/main" id="{737BF4EC-459D-4202-B11D-BD2E9FDD86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9643143">
            <a:off x="16631266" y="1278278"/>
            <a:ext cx="1153031" cy="11530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1790" t="937" r="33924" b="40759"/>
          <a:stretch>
            <a:fillRect/>
          </a:stretch>
        </p:blipFill>
        <p:spPr>
          <a:xfrm>
            <a:off x="-97372" y="-277597"/>
            <a:ext cx="8034127" cy="105774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78914" flipH="1" flipV="1">
            <a:off x="254156" y="287811"/>
            <a:ext cx="3672584" cy="367258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638499" flipH="1" flipV="1">
            <a:off x="-4032001" y="6933535"/>
            <a:ext cx="8064002" cy="8064002"/>
          </a:xfrm>
          <a:prstGeom prst="rect">
            <a:avLst/>
          </a:prstGeom>
        </p:spPr>
      </p:pic>
      <p:grpSp>
        <p:nvGrpSpPr>
          <p:cNvPr id="5" name="Group 5"/>
          <p:cNvGrpSpPr/>
          <p:nvPr/>
        </p:nvGrpSpPr>
        <p:grpSpPr>
          <a:xfrm>
            <a:off x="1028665" y="1743098"/>
            <a:ext cx="16230600" cy="6800833"/>
            <a:chOff x="0" y="0"/>
            <a:chExt cx="28748585" cy="12046033"/>
          </a:xfrm>
        </p:grpSpPr>
        <p:sp>
          <p:nvSpPr>
            <p:cNvPr id="6" name="Freeform 6"/>
            <p:cNvSpPr/>
            <p:nvPr/>
          </p:nvSpPr>
          <p:spPr>
            <a:xfrm>
              <a:off x="0" y="0"/>
              <a:ext cx="28748586" cy="12046033"/>
            </a:xfrm>
            <a:custGeom>
              <a:avLst/>
              <a:gdLst/>
              <a:ahLst/>
              <a:cxnLst/>
              <a:rect l="l" t="t" r="r" b="b"/>
              <a:pathLst>
                <a:path w="28748586" h="12046033">
                  <a:moveTo>
                    <a:pt x="0" y="0"/>
                  </a:moveTo>
                  <a:lnTo>
                    <a:pt x="0" y="12046033"/>
                  </a:lnTo>
                  <a:lnTo>
                    <a:pt x="28748586" y="12046033"/>
                  </a:lnTo>
                  <a:lnTo>
                    <a:pt x="28748586" y="0"/>
                  </a:lnTo>
                  <a:lnTo>
                    <a:pt x="0" y="0"/>
                  </a:lnTo>
                  <a:close/>
                  <a:moveTo>
                    <a:pt x="28687626" y="11985072"/>
                  </a:moveTo>
                  <a:lnTo>
                    <a:pt x="59690" y="11985072"/>
                  </a:lnTo>
                  <a:lnTo>
                    <a:pt x="59690" y="59690"/>
                  </a:lnTo>
                  <a:lnTo>
                    <a:pt x="28687626" y="59690"/>
                  </a:lnTo>
                  <a:lnTo>
                    <a:pt x="28687626" y="11985072"/>
                  </a:lnTo>
                  <a:close/>
                </a:path>
              </a:pathLst>
            </a:custGeom>
            <a:solidFill>
              <a:srgbClr val="FFFFFF"/>
            </a:solidFill>
          </p:spPr>
        </p:sp>
      </p:grpSp>
      <p:sp>
        <p:nvSpPr>
          <p:cNvPr id="7" name="AutoShape 7"/>
          <p:cNvSpPr/>
          <p:nvPr/>
        </p:nvSpPr>
        <p:spPr>
          <a:xfrm rot="8399">
            <a:off x="1028685" y="2958423"/>
            <a:ext cx="10255784" cy="0"/>
          </a:xfrm>
          <a:prstGeom prst="line">
            <a:avLst/>
          </a:prstGeom>
          <a:ln w="28575" cap="rnd">
            <a:solidFill>
              <a:srgbClr val="FFFFFF"/>
            </a:solidFill>
            <a:prstDash val="solid"/>
            <a:headEnd type="none" w="sm" len="sm"/>
            <a:tailEnd type="none" w="sm" len="sm"/>
          </a:ln>
        </p:spPr>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37214" flipH="1">
            <a:off x="18719682" y="4529368"/>
            <a:ext cx="2984316" cy="3945610"/>
          </a:xfrm>
          <a:prstGeom prst="rect">
            <a:avLst/>
          </a:prstGeom>
        </p:spPr>
      </p:pic>
      <p:sp>
        <p:nvSpPr>
          <p:cNvPr id="9" name="AutoShape 9"/>
          <p:cNvSpPr/>
          <p:nvPr/>
        </p:nvSpPr>
        <p:spPr>
          <a:xfrm rot="5400000">
            <a:off x="3972348" y="5129220"/>
            <a:ext cx="6800819" cy="0"/>
          </a:xfrm>
          <a:prstGeom prst="line">
            <a:avLst/>
          </a:prstGeom>
          <a:ln w="28575" cap="rnd">
            <a:solidFill>
              <a:srgbClr val="FFFFFF"/>
            </a:solidFill>
            <a:prstDash val="solid"/>
            <a:headEnd type="none" w="sm" len="sm"/>
            <a:tailEnd type="none" w="sm" len="sm"/>
          </a:ln>
        </p:spPr>
      </p:sp>
      <p:pic>
        <p:nvPicPr>
          <p:cNvPr id="10" name="Picture 10"/>
          <p:cNvPicPr>
            <a:picLocks noChangeAspect="1"/>
          </p:cNvPicPr>
          <p:nvPr/>
        </p:nvPicPr>
        <p:blipFill>
          <a:blip r:embed="rId8"/>
          <a:srcRect b="44345"/>
          <a:stretch>
            <a:fillRect/>
          </a:stretch>
        </p:blipFill>
        <p:spPr>
          <a:xfrm rot="2205907">
            <a:off x="14954206" y="1486829"/>
            <a:ext cx="3198787" cy="756610"/>
          </a:xfrm>
          <a:prstGeom prst="rect">
            <a:avLst/>
          </a:prstGeom>
        </p:spPr>
      </p:pic>
      <p:sp>
        <p:nvSpPr>
          <p:cNvPr id="11" name="TextBox 11"/>
          <p:cNvSpPr txBox="1"/>
          <p:nvPr/>
        </p:nvSpPr>
        <p:spPr>
          <a:xfrm>
            <a:off x="10119599" y="2587944"/>
            <a:ext cx="6135604" cy="1703737"/>
          </a:xfrm>
          <a:prstGeom prst="rect">
            <a:avLst/>
          </a:prstGeom>
        </p:spPr>
        <p:txBody>
          <a:bodyPr lIns="0" tIns="0" rIns="0" bIns="0" rtlCol="0" anchor="t">
            <a:spAutoFit/>
          </a:bodyPr>
          <a:lstStyle/>
          <a:p>
            <a:pPr algn="r">
              <a:lnSpc>
                <a:spcPts val="6486"/>
              </a:lnSpc>
            </a:pPr>
            <a:r>
              <a:rPr lang="en-US" sz="6900">
                <a:solidFill>
                  <a:srgbClr val="FFFFFF"/>
                </a:solidFill>
                <a:latin typeface="Montserrat Extra-Bold"/>
              </a:rPr>
              <a:t>MEMBER LIST</a:t>
            </a:r>
          </a:p>
        </p:txBody>
      </p:sp>
      <p:sp>
        <p:nvSpPr>
          <p:cNvPr id="12" name="TextBox 12"/>
          <p:cNvSpPr txBox="1"/>
          <p:nvPr/>
        </p:nvSpPr>
        <p:spPr>
          <a:xfrm>
            <a:off x="1115575" y="3163950"/>
            <a:ext cx="5899411" cy="413385"/>
          </a:xfrm>
          <a:prstGeom prst="rect">
            <a:avLst/>
          </a:prstGeom>
        </p:spPr>
        <p:txBody>
          <a:bodyPr lIns="0" tIns="0" rIns="0" bIns="0" rtlCol="0" anchor="t">
            <a:spAutoFit/>
          </a:bodyPr>
          <a:lstStyle/>
          <a:p>
            <a:pPr marL="323850" lvl="1">
              <a:lnSpc>
                <a:spcPts val="3120"/>
              </a:lnSpc>
            </a:pPr>
            <a:r>
              <a:rPr lang="en-US" sz="3000">
                <a:solidFill>
                  <a:srgbClr val="FFFFFF"/>
                </a:solidFill>
                <a:latin typeface="Montserrat Classic"/>
              </a:rPr>
              <a:t>1. Nguyễn Kiều Châu Anh</a:t>
            </a:r>
          </a:p>
        </p:txBody>
      </p:sp>
      <p:sp>
        <p:nvSpPr>
          <p:cNvPr id="13" name="TextBox 13"/>
          <p:cNvSpPr txBox="1"/>
          <p:nvPr/>
        </p:nvSpPr>
        <p:spPr>
          <a:xfrm>
            <a:off x="1421996" y="2238402"/>
            <a:ext cx="3230678" cy="314246"/>
          </a:xfrm>
          <a:prstGeom prst="rect">
            <a:avLst/>
          </a:prstGeom>
        </p:spPr>
        <p:txBody>
          <a:bodyPr lIns="0" tIns="0" rIns="0" bIns="0" rtlCol="0" anchor="t">
            <a:spAutoFit/>
          </a:bodyPr>
          <a:lstStyle/>
          <a:p>
            <a:pPr>
              <a:lnSpc>
                <a:spcPts val="2349"/>
              </a:lnSpc>
            </a:pPr>
            <a:r>
              <a:rPr lang="en-US" sz="2499">
                <a:solidFill>
                  <a:srgbClr val="FFFFFF"/>
                </a:solidFill>
                <a:latin typeface="Montserrat Extra-Bold"/>
              </a:rPr>
              <a:t>MEMBERS</a:t>
            </a:r>
          </a:p>
        </p:txBody>
      </p:sp>
      <p:sp>
        <p:nvSpPr>
          <p:cNvPr id="14" name="TextBox 14"/>
          <p:cNvSpPr txBox="1"/>
          <p:nvPr/>
        </p:nvSpPr>
        <p:spPr>
          <a:xfrm>
            <a:off x="7842864" y="2238402"/>
            <a:ext cx="3441624" cy="314246"/>
          </a:xfrm>
          <a:prstGeom prst="rect">
            <a:avLst/>
          </a:prstGeom>
        </p:spPr>
        <p:txBody>
          <a:bodyPr lIns="0" tIns="0" rIns="0" bIns="0" rtlCol="0" anchor="t">
            <a:spAutoFit/>
          </a:bodyPr>
          <a:lstStyle/>
          <a:p>
            <a:pPr>
              <a:lnSpc>
                <a:spcPts val="2349"/>
              </a:lnSpc>
            </a:pPr>
            <a:r>
              <a:rPr lang="en-US" sz="2499">
                <a:solidFill>
                  <a:srgbClr val="FFFFFF"/>
                </a:solidFill>
                <a:latin typeface="Montserrat Extra-Bold"/>
              </a:rPr>
              <a:t>ID</a:t>
            </a:r>
          </a:p>
        </p:txBody>
      </p:sp>
      <p:sp>
        <p:nvSpPr>
          <p:cNvPr id="15" name="TextBox 15"/>
          <p:cNvSpPr txBox="1"/>
          <p:nvPr/>
        </p:nvSpPr>
        <p:spPr>
          <a:xfrm>
            <a:off x="7627297" y="3163587"/>
            <a:ext cx="1936379" cy="419100"/>
          </a:xfrm>
          <a:prstGeom prst="rect">
            <a:avLst/>
          </a:prstGeom>
        </p:spPr>
        <p:txBody>
          <a:bodyPr lIns="0" tIns="0" rIns="0" bIns="0" rtlCol="0" anchor="t">
            <a:spAutoFit/>
          </a:bodyPr>
          <a:lstStyle/>
          <a:p>
            <a:pPr>
              <a:lnSpc>
                <a:spcPts val="3120"/>
              </a:lnSpc>
            </a:pPr>
            <a:r>
              <a:rPr lang="en-US" sz="3000">
                <a:solidFill>
                  <a:srgbClr val="FFFFFF"/>
                </a:solidFill>
                <a:latin typeface="Montserrat Classic"/>
              </a:rPr>
              <a:t>20110234</a:t>
            </a:r>
          </a:p>
        </p:txBody>
      </p:sp>
      <p:sp>
        <p:nvSpPr>
          <p:cNvPr id="16" name="TextBox 16"/>
          <p:cNvSpPr txBox="1"/>
          <p:nvPr/>
        </p:nvSpPr>
        <p:spPr>
          <a:xfrm>
            <a:off x="1421996" y="3808670"/>
            <a:ext cx="5496591" cy="413385"/>
          </a:xfrm>
          <a:prstGeom prst="rect">
            <a:avLst/>
          </a:prstGeom>
        </p:spPr>
        <p:txBody>
          <a:bodyPr lIns="0" tIns="0" rIns="0" bIns="0" rtlCol="0" anchor="t">
            <a:spAutoFit/>
          </a:bodyPr>
          <a:lstStyle/>
          <a:p>
            <a:pPr>
              <a:lnSpc>
                <a:spcPts val="3120"/>
              </a:lnSpc>
            </a:pPr>
            <a:r>
              <a:rPr lang="en-US" sz="3000">
                <a:solidFill>
                  <a:srgbClr val="FFFFFF"/>
                </a:solidFill>
                <a:latin typeface="Montserrat Classic"/>
              </a:rPr>
              <a:t>2. Lâm Hoàng Duyên</a:t>
            </a:r>
          </a:p>
        </p:txBody>
      </p:sp>
      <p:sp>
        <p:nvSpPr>
          <p:cNvPr id="17" name="TextBox 17"/>
          <p:cNvSpPr txBox="1"/>
          <p:nvPr/>
        </p:nvSpPr>
        <p:spPr>
          <a:xfrm>
            <a:off x="7627297" y="3808670"/>
            <a:ext cx="1936379" cy="419100"/>
          </a:xfrm>
          <a:prstGeom prst="rect">
            <a:avLst/>
          </a:prstGeom>
        </p:spPr>
        <p:txBody>
          <a:bodyPr lIns="0" tIns="0" rIns="0" bIns="0" rtlCol="0" anchor="t">
            <a:spAutoFit/>
          </a:bodyPr>
          <a:lstStyle/>
          <a:p>
            <a:pPr>
              <a:lnSpc>
                <a:spcPts val="3120"/>
              </a:lnSpc>
            </a:pPr>
            <a:r>
              <a:rPr lang="en-US" sz="3000">
                <a:solidFill>
                  <a:srgbClr val="FFFFFF"/>
                </a:solidFill>
                <a:latin typeface="Montserrat Classic"/>
              </a:rPr>
              <a:t>20110174</a:t>
            </a:r>
          </a:p>
        </p:txBody>
      </p:sp>
      <p:sp>
        <p:nvSpPr>
          <p:cNvPr id="18" name="TextBox 18"/>
          <p:cNvSpPr txBox="1"/>
          <p:nvPr/>
        </p:nvSpPr>
        <p:spPr>
          <a:xfrm>
            <a:off x="1421996" y="4505352"/>
            <a:ext cx="5496591" cy="413385"/>
          </a:xfrm>
          <a:prstGeom prst="rect">
            <a:avLst/>
          </a:prstGeom>
        </p:spPr>
        <p:txBody>
          <a:bodyPr lIns="0" tIns="0" rIns="0" bIns="0" rtlCol="0" anchor="t">
            <a:spAutoFit/>
          </a:bodyPr>
          <a:lstStyle/>
          <a:p>
            <a:pPr>
              <a:lnSpc>
                <a:spcPts val="3120"/>
              </a:lnSpc>
            </a:pPr>
            <a:r>
              <a:rPr lang="en-US" sz="3000">
                <a:solidFill>
                  <a:srgbClr val="FFFFFF"/>
                </a:solidFill>
                <a:latin typeface="Montserrat Classic"/>
              </a:rPr>
              <a:t>3. Nguyễn Thị Quỳnh Như</a:t>
            </a:r>
          </a:p>
        </p:txBody>
      </p:sp>
      <p:sp>
        <p:nvSpPr>
          <p:cNvPr id="19" name="TextBox 19"/>
          <p:cNvSpPr txBox="1"/>
          <p:nvPr/>
        </p:nvSpPr>
        <p:spPr>
          <a:xfrm>
            <a:off x="7627297" y="4505352"/>
            <a:ext cx="1936379" cy="419100"/>
          </a:xfrm>
          <a:prstGeom prst="rect">
            <a:avLst/>
          </a:prstGeom>
        </p:spPr>
        <p:txBody>
          <a:bodyPr lIns="0" tIns="0" rIns="0" bIns="0" rtlCol="0" anchor="t">
            <a:spAutoFit/>
          </a:bodyPr>
          <a:lstStyle/>
          <a:p>
            <a:pPr>
              <a:lnSpc>
                <a:spcPts val="3120"/>
              </a:lnSpc>
            </a:pPr>
            <a:r>
              <a:rPr lang="en-US" sz="3000">
                <a:solidFill>
                  <a:srgbClr val="FFFFFF"/>
                </a:solidFill>
                <a:latin typeface="Montserrat Classic"/>
              </a:rPr>
              <a:t>20110235</a:t>
            </a:r>
          </a:p>
        </p:txBody>
      </p:sp>
      <p:sp>
        <p:nvSpPr>
          <p:cNvPr id="20" name="TextBox 20"/>
          <p:cNvSpPr txBox="1"/>
          <p:nvPr/>
        </p:nvSpPr>
        <p:spPr>
          <a:xfrm>
            <a:off x="1431521" y="5142739"/>
            <a:ext cx="5496591" cy="413385"/>
          </a:xfrm>
          <a:prstGeom prst="rect">
            <a:avLst/>
          </a:prstGeom>
        </p:spPr>
        <p:txBody>
          <a:bodyPr lIns="0" tIns="0" rIns="0" bIns="0" rtlCol="0" anchor="t">
            <a:spAutoFit/>
          </a:bodyPr>
          <a:lstStyle/>
          <a:p>
            <a:pPr>
              <a:lnSpc>
                <a:spcPts val="3120"/>
              </a:lnSpc>
            </a:pPr>
            <a:r>
              <a:rPr lang="en-US" sz="3000">
                <a:solidFill>
                  <a:srgbClr val="FFFFFF"/>
                </a:solidFill>
                <a:latin typeface="Montserrat Classic"/>
              </a:rPr>
              <a:t>4. Phan Thị Diễm Trinh</a:t>
            </a:r>
          </a:p>
        </p:txBody>
      </p:sp>
      <p:sp>
        <p:nvSpPr>
          <p:cNvPr id="21" name="TextBox 21"/>
          <p:cNvSpPr txBox="1"/>
          <p:nvPr/>
        </p:nvSpPr>
        <p:spPr>
          <a:xfrm>
            <a:off x="7627297" y="5142739"/>
            <a:ext cx="1936379" cy="419100"/>
          </a:xfrm>
          <a:prstGeom prst="rect">
            <a:avLst/>
          </a:prstGeom>
        </p:spPr>
        <p:txBody>
          <a:bodyPr lIns="0" tIns="0" rIns="0" bIns="0" rtlCol="0" anchor="t">
            <a:spAutoFit/>
          </a:bodyPr>
          <a:lstStyle/>
          <a:p>
            <a:pPr>
              <a:lnSpc>
                <a:spcPts val="3120"/>
              </a:lnSpc>
            </a:pPr>
            <a:r>
              <a:rPr lang="en-US" sz="3000">
                <a:solidFill>
                  <a:srgbClr val="FFFFFF"/>
                </a:solidFill>
                <a:latin typeface="Montserrat Classic"/>
              </a:rPr>
              <a:t>20110193</a:t>
            </a:r>
          </a:p>
        </p:txBody>
      </p:sp>
      <p:pic>
        <p:nvPicPr>
          <p:cNvPr id="22" name="Picture 22"/>
          <p:cNvPicPr>
            <a:picLocks noChangeAspect="1"/>
          </p:cNvPicPr>
          <p:nvPr/>
        </p:nvPicPr>
        <p:blipFill>
          <a:blip r:embed="rId8"/>
          <a:srcRect r="32414" b="35046"/>
          <a:stretch>
            <a:fillRect/>
          </a:stretch>
        </p:blipFill>
        <p:spPr>
          <a:xfrm rot="6570300">
            <a:off x="753712" y="8144402"/>
            <a:ext cx="1956251" cy="799029"/>
          </a:xfrm>
          <a:prstGeom prst="rect">
            <a:avLst/>
          </a:prstGeom>
        </p:spPr>
      </p:pic>
      <p:grpSp>
        <p:nvGrpSpPr>
          <p:cNvPr id="23" name="Group 23"/>
          <p:cNvGrpSpPr/>
          <p:nvPr/>
        </p:nvGrpSpPr>
        <p:grpSpPr>
          <a:xfrm>
            <a:off x="10765587" y="3999170"/>
            <a:ext cx="6106682" cy="4548805"/>
            <a:chOff x="0" y="0"/>
            <a:chExt cx="8142243" cy="6065074"/>
          </a:xfrm>
        </p:grpSpPr>
        <p:pic>
          <p:nvPicPr>
            <p:cNvPr id="24" name="Picture 2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37214" flipH="1">
              <a:off x="575576" y="402130"/>
              <a:ext cx="3979088" cy="5260813"/>
            </a:xfrm>
            <a:prstGeom prst="rect">
              <a:avLst/>
            </a:prstGeom>
          </p:spPr>
        </p:pic>
        <p:pic>
          <p:nvPicPr>
            <p:cNvPr id="25" name="Picture 2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970193" y="1145161"/>
              <a:ext cx="5172050" cy="4919912"/>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85" y="379048"/>
            <a:ext cx="841515" cy="819425"/>
          </a:xfrm>
          <a:prstGeom prst="rect">
            <a:avLst/>
          </a:prstGeom>
        </p:spPr>
      </p:pic>
      <p:grpSp>
        <p:nvGrpSpPr>
          <p:cNvPr id="3" name="Group 3"/>
          <p:cNvGrpSpPr/>
          <p:nvPr/>
        </p:nvGrpSpPr>
        <p:grpSpPr>
          <a:xfrm>
            <a:off x="653368" y="379048"/>
            <a:ext cx="16981263" cy="1015115"/>
            <a:chOff x="0" y="0"/>
            <a:chExt cx="22641685" cy="1353486"/>
          </a:xfrm>
        </p:grpSpPr>
        <p:grpSp>
          <p:nvGrpSpPr>
            <p:cNvPr id="4" name="Group 4"/>
            <p:cNvGrpSpPr/>
            <p:nvPr/>
          </p:nvGrpSpPr>
          <p:grpSpPr>
            <a:xfrm>
              <a:off x="0" y="0"/>
              <a:ext cx="22641685" cy="1353486"/>
              <a:chOff x="0" y="0"/>
              <a:chExt cx="24919759" cy="1489666"/>
            </a:xfrm>
          </p:grpSpPr>
          <p:sp>
            <p:nvSpPr>
              <p:cNvPr id="5" name="Freeform 5"/>
              <p:cNvSpPr/>
              <p:nvPr/>
            </p:nvSpPr>
            <p:spPr>
              <a:xfrm>
                <a:off x="0" y="0"/>
                <a:ext cx="24919760" cy="1489666"/>
              </a:xfrm>
              <a:custGeom>
                <a:avLst/>
                <a:gdLst/>
                <a:ahLst/>
                <a:cxnLst/>
                <a:rect l="l" t="t" r="r" b="b"/>
                <a:pathLst>
                  <a:path w="24919760" h="1489666">
                    <a:moveTo>
                      <a:pt x="0" y="0"/>
                    </a:moveTo>
                    <a:lnTo>
                      <a:pt x="0" y="1489666"/>
                    </a:lnTo>
                    <a:lnTo>
                      <a:pt x="24919760" y="1489666"/>
                    </a:lnTo>
                    <a:lnTo>
                      <a:pt x="24919760" y="0"/>
                    </a:lnTo>
                    <a:lnTo>
                      <a:pt x="0" y="0"/>
                    </a:lnTo>
                    <a:close/>
                    <a:moveTo>
                      <a:pt x="24858799" y="1428706"/>
                    </a:moveTo>
                    <a:lnTo>
                      <a:pt x="59690" y="1428706"/>
                    </a:lnTo>
                    <a:lnTo>
                      <a:pt x="59690" y="59690"/>
                    </a:lnTo>
                    <a:lnTo>
                      <a:pt x="24858799" y="59690"/>
                    </a:lnTo>
                    <a:lnTo>
                      <a:pt x="24858799" y="1428706"/>
                    </a:lnTo>
                    <a:close/>
                  </a:path>
                </a:pathLst>
              </a:custGeom>
              <a:solidFill>
                <a:srgbClr val="FFFFFF"/>
              </a:solidFill>
            </p:spPr>
          </p:sp>
        </p:grpSp>
        <p:sp>
          <p:nvSpPr>
            <p:cNvPr id="6" name="TextBox 6"/>
            <p:cNvSpPr txBox="1"/>
            <p:nvPr/>
          </p:nvSpPr>
          <p:spPr>
            <a:xfrm>
              <a:off x="718654" y="435674"/>
              <a:ext cx="19944132"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a:rPr>
                <a:t>VD: Dựng cây (2 chiều) với các node (2,3), (4,7), (5,4), (7,2), (8,1), (9, 6)</a:t>
              </a:r>
            </a:p>
          </p:txBody>
        </p:sp>
      </p:grpSp>
      <p:grpSp>
        <p:nvGrpSpPr>
          <p:cNvPr id="7" name="Group 7"/>
          <p:cNvGrpSpPr/>
          <p:nvPr/>
        </p:nvGrpSpPr>
        <p:grpSpPr>
          <a:xfrm>
            <a:off x="3412506" y="2427085"/>
            <a:ext cx="10809662" cy="2027124"/>
            <a:chOff x="0" y="0"/>
            <a:chExt cx="14412883" cy="2702832"/>
          </a:xfrm>
        </p:grpSpPr>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14693" y="586064"/>
              <a:ext cx="718654" cy="747625"/>
            </a:xfrm>
            <a:prstGeom prst="rect">
              <a:avLst/>
            </a:prstGeom>
          </p:spPr>
        </p:pic>
        <p:sp>
          <p:nvSpPr>
            <p:cNvPr id="9" name="AutoShape 9"/>
            <p:cNvSpPr/>
            <p:nvPr/>
          </p:nvSpPr>
          <p:spPr>
            <a:xfrm rot="5400000">
              <a:off x="8911089" y="1335541"/>
              <a:ext cx="2671082" cy="0"/>
            </a:xfrm>
            <a:prstGeom prst="line">
              <a:avLst/>
            </a:prstGeom>
            <a:ln w="63500" cap="rnd">
              <a:solidFill>
                <a:srgbClr val="FFFFFF"/>
              </a:solidFill>
              <a:prstDash val="solid"/>
              <a:headEnd type="none" w="sm" len="sm"/>
              <a:tailEnd type="none" w="sm" len="sm"/>
            </a:ln>
          </p:spPr>
        </p:sp>
        <p:sp>
          <p:nvSpPr>
            <p:cNvPr id="10" name="AutoShape 10"/>
            <p:cNvSpPr/>
            <p:nvPr/>
          </p:nvSpPr>
          <p:spPr>
            <a:xfrm>
              <a:off x="63500" y="1303791"/>
              <a:ext cx="14285918" cy="0"/>
            </a:xfrm>
            <a:prstGeom prst="line">
              <a:avLst/>
            </a:prstGeom>
            <a:ln w="63500" cap="rnd">
              <a:solidFill>
                <a:srgbClr val="FFFFFF"/>
              </a:solidFill>
              <a:prstDash val="solid"/>
              <a:headEnd type="none" w="sm" len="sm"/>
              <a:tailEnd type="none" w="sm" len="sm"/>
            </a:ln>
          </p:spPr>
        </p:sp>
        <p:sp>
          <p:nvSpPr>
            <p:cNvPr id="11" name="AutoShape 11"/>
            <p:cNvSpPr/>
            <p:nvPr/>
          </p:nvSpPr>
          <p:spPr>
            <a:xfrm rot="5400000">
              <a:off x="477079" y="1335541"/>
              <a:ext cx="2671082" cy="0"/>
            </a:xfrm>
            <a:prstGeom prst="line">
              <a:avLst/>
            </a:prstGeom>
            <a:ln w="63500" cap="rnd">
              <a:solidFill>
                <a:srgbClr val="FFFFFF"/>
              </a:solidFill>
              <a:prstDash val="solid"/>
              <a:headEnd type="none" w="sm" len="sm"/>
              <a:tailEnd type="none" w="sm" len="sm"/>
            </a:ln>
          </p:spPr>
        </p:sp>
        <p:sp>
          <p:nvSpPr>
            <p:cNvPr id="12" name="TextBox 12"/>
            <p:cNvSpPr txBox="1"/>
            <p:nvPr/>
          </p:nvSpPr>
          <p:spPr>
            <a:xfrm>
              <a:off x="1004779" y="401538"/>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x</a:t>
              </a:r>
            </a:p>
          </p:txBody>
        </p:sp>
        <p:sp>
          <p:nvSpPr>
            <p:cNvPr id="13" name="TextBox 13"/>
            <p:cNvSpPr txBox="1"/>
            <p:nvPr/>
          </p:nvSpPr>
          <p:spPr>
            <a:xfrm>
              <a:off x="1004779" y="1773155"/>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y</a:t>
              </a:r>
            </a:p>
          </p:txBody>
        </p:sp>
        <p:sp>
          <p:nvSpPr>
            <p:cNvPr id="14" name="AutoShape 14"/>
            <p:cNvSpPr/>
            <p:nvPr/>
          </p:nvSpPr>
          <p:spPr>
            <a:xfrm rot="5400000">
              <a:off x="2592215" y="1335541"/>
              <a:ext cx="2671082" cy="0"/>
            </a:xfrm>
            <a:prstGeom prst="line">
              <a:avLst/>
            </a:prstGeom>
            <a:ln w="63500" cap="rnd">
              <a:solidFill>
                <a:srgbClr val="FFFFFF"/>
              </a:solidFill>
              <a:prstDash val="solid"/>
              <a:headEnd type="none" w="sm" len="sm"/>
              <a:tailEnd type="none" w="sm" len="sm"/>
            </a:ln>
          </p:spPr>
        </p:sp>
        <p:sp>
          <p:nvSpPr>
            <p:cNvPr id="15" name="AutoShape 15"/>
            <p:cNvSpPr/>
            <p:nvPr/>
          </p:nvSpPr>
          <p:spPr>
            <a:xfrm rot="5400000">
              <a:off x="4694680" y="1303791"/>
              <a:ext cx="2671082" cy="0"/>
            </a:xfrm>
            <a:prstGeom prst="line">
              <a:avLst/>
            </a:prstGeom>
            <a:ln w="63500" cap="rnd">
              <a:solidFill>
                <a:srgbClr val="FFFFFF"/>
              </a:solidFill>
              <a:prstDash val="solid"/>
              <a:headEnd type="none" w="sm" len="sm"/>
              <a:tailEnd type="none" w="sm" len="sm"/>
            </a:ln>
          </p:spPr>
        </p:sp>
        <p:sp>
          <p:nvSpPr>
            <p:cNvPr id="16" name="AutoShape 16"/>
            <p:cNvSpPr/>
            <p:nvPr/>
          </p:nvSpPr>
          <p:spPr>
            <a:xfrm rot="5400000">
              <a:off x="-1303791" y="1335541"/>
              <a:ext cx="2671082" cy="0"/>
            </a:xfrm>
            <a:prstGeom prst="line">
              <a:avLst/>
            </a:prstGeom>
            <a:ln w="63500" cap="rnd">
              <a:solidFill>
                <a:srgbClr val="FFFFFF"/>
              </a:solidFill>
              <a:prstDash val="solid"/>
              <a:headEnd type="none" w="sm" len="sm"/>
              <a:tailEnd type="none" w="sm" len="sm"/>
            </a:ln>
          </p:spPr>
        </p:sp>
        <p:sp>
          <p:nvSpPr>
            <p:cNvPr id="17" name="AutoShape 17"/>
            <p:cNvSpPr/>
            <p:nvPr/>
          </p:nvSpPr>
          <p:spPr>
            <a:xfrm rot="5400000">
              <a:off x="6801739" y="1335541"/>
              <a:ext cx="2671082" cy="0"/>
            </a:xfrm>
            <a:prstGeom prst="line">
              <a:avLst/>
            </a:prstGeom>
            <a:ln w="63500" cap="rnd">
              <a:solidFill>
                <a:srgbClr val="FFFFFF"/>
              </a:solidFill>
              <a:prstDash val="solid"/>
              <a:headEnd type="none" w="sm" len="sm"/>
              <a:tailEnd type="none" w="sm" len="sm"/>
            </a:ln>
          </p:spPr>
        </p:sp>
        <p:sp>
          <p:nvSpPr>
            <p:cNvPr id="18" name="AutoShape 18"/>
            <p:cNvSpPr/>
            <p:nvPr/>
          </p:nvSpPr>
          <p:spPr>
            <a:xfrm rot="5400000">
              <a:off x="11014724" y="1335541"/>
              <a:ext cx="2671082" cy="0"/>
            </a:xfrm>
            <a:prstGeom prst="line">
              <a:avLst/>
            </a:prstGeom>
            <a:ln w="63500" cap="rnd">
              <a:solidFill>
                <a:srgbClr val="FFFFFF"/>
              </a:solidFill>
              <a:prstDash val="solid"/>
              <a:headEnd type="none" w="sm" len="sm"/>
              <a:tailEnd type="none" w="sm" len="sm"/>
            </a:ln>
          </p:spPr>
        </p:sp>
        <p:sp>
          <p:nvSpPr>
            <p:cNvPr id="19" name="AutoShape 19"/>
            <p:cNvSpPr/>
            <p:nvPr/>
          </p:nvSpPr>
          <p:spPr>
            <a:xfrm rot="5400000">
              <a:off x="13045592" y="1335541"/>
              <a:ext cx="2671082" cy="0"/>
            </a:xfrm>
            <a:prstGeom prst="line">
              <a:avLst/>
            </a:prstGeom>
            <a:ln w="63500" cap="rnd">
              <a:solidFill>
                <a:srgbClr val="FFFFFF"/>
              </a:solidFill>
              <a:prstDash val="solid"/>
              <a:headEnd type="none" w="sm" len="sm"/>
              <a:tailEnd type="none" w="sm" len="sm"/>
            </a:ln>
          </p:spPr>
        </p:sp>
        <p:sp>
          <p:nvSpPr>
            <p:cNvPr id="20" name="TextBox 20"/>
            <p:cNvSpPr txBox="1"/>
            <p:nvPr/>
          </p:nvSpPr>
          <p:spPr>
            <a:xfrm>
              <a:off x="2692742" y="401538"/>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2</a:t>
              </a:r>
            </a:p>
          </p:txBody>
        </p:sp>
        <p:sp>
          <p:nvSpPr>
            <p:cNvPr id="21" name="TextBox 21"/>
            <p:cNvSpPr txBox="1"/>
            <p:nvPr/>
          </p:nvSpPr>
          <p:spPr>
            <a:xfrm>
              <a:off x="2692742" y="1773155"/>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3</a:t>
              </a:r>
            </a:p>
          </p:txBody>
        </p:sp>
        <p:sp>
          <p:nvSpPr>
            <p:cNvPr id="22" name="TextBox 22"/>
            <p:cNvSpPr txBox="1"/>
            <p:nvPr/>
          </p:nvSpPr>
          <p:spPr>
            <a:xfrm>
              <a:off x="4754782" y="401538"/>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4</a:t>
              </a:r>
            </a:p>
          </p:txBody>
        </p:sp>
        <p:sp>
          <p:nvSpPr>
            <p:cNvPr id="23" name="TextBox 23"/>
            <p:cNvSpPr txBox="1"/>
            <p:nvPr/>
          </p:nvSpPr>
          <p:spPr>
            <a:xfrm>
              <a:off x="4754782" y="1773155"/>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7</a:t>
              </a:r>
            </a:p>
          </p:txBody>
        </p:sp>
        <p:sp>
          <p:nvSpPr>
            <p:cNvPr id="24" name="TextBox 24"/>
            <p:cNvSpPr txBox="1"/>
            <p:nvPr/>
          </p:nvSpPr>
          <p:spPr>
            <a:xfrm>
              <a:off x="9063700" y="1773155"/>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2</a:t>
              </a:r>
            </a:p>
          </p:txBody>
        </p:sp>
        <p:sp>
          <p:nvSpPr>
            <p:cNvPr id="25" name="TextBox 25"/>
            <p:cNvSpPr txBox="1"/>
            <p:nvPr/>
          </p:nvSpPr>
          <p:spPr>
            <a:xfrm>
              <a:off x="9063700" y="401538"/>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7</a:t>
              </a:r>
            </a:p>
          </p:txBody>
        </p:sp>
        <p:sp>
          <p:nvSpPr>
            <p:cNvPr id="26" name="TextBox 26"/>
            <p:cNvSpPr txBox="1"/>
            <p:nvPr/>
          </p:nvSpPr>
          <p:spPr>
            <a:xfrm>
              <a:off x="6851298" y="1773155"/>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4</a:t>
              </a:r>
            </a:p>
          </p:txBody>
        </p:sp>
        <p:sp>
          <p:nvSpPr>
            <p:cNvPr id="27" name="TextBox 27"/>
            <p:cNvSpPr txBox="1"/>
            <p:nvPr/>
          </p:nvSpPr>
          <p:spPr>
            <a:xfrm>
              <a:off x="6851298" y="401538"/>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5</a:t>
              </a:r>
            </a:p>
          </p:txBody>
        </p:sp>
        <p:sp>
          <p:nvSpPr>
            <p:cNvPr id="28" name="TextBox 28"/>
            <p:cNvSpPr txBox="1"/>
            <p:nvPr/>
          </p:nvSpPr>
          <p:spPr>
            <a:xfrm>
              <a:off x="11032221" y="401538"/>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8</a:t>
              </a:r>
            </a:p>
          </p:txBody>
        </p:sp>
        <p:sp>
          <p:nvSpPr>
            <p:cNvPr id="29" name="TextBox 29"/>
            <p:cNvSpPr txBox="1"/>
            <p:nvPr/>
          </p:nvSpPr>
          <p:spPr>
            <a:xfrm>
              <a:off x="11032221" y="1773155"/>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1</a:t>
              </a:r>
            </a:p>
          </p:txBody>
        </p:sp>
        <p:sp>
          <p:nvSpPr>
            <p:cNvPr id="30" name="TextBox 30"/>
            <p:cNvSpPr txBox="1"/>
            <p:nvPr/>
          </p:nvSpPr>
          <p:spPr>
            <a:xfrm>
              <a:off x="13281300" y="401538"/>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9</a:t>
              </a:r>
            </a:p>
          </p:txBody>
        </p:sp>
        <p:sp>
          <p:nvSpPr>
            <p:cNvPr id="31" name="TextBox 31"/>
            <p:cNvSpPr txBox="1"/>
            <p:nvPr/>
          </p:nvSpPr>
          <p:spPr>
            <a:xfrm>
              <a:off x="13281300" y="1773155"/>
              <a:ext cx="710321" cy="558338"/>
            </a:xfrm>
            <a:prstGeom prst="rect">
              <a:avLst/>
            </a:prstGeom>
          </p:spPr>
          <p:txBody>
            <a:bodyPr lIns="0" tIns="0" rIns="0" bIns="0" rtlCol="0" anchor="t">
              <a:spAutoFit/>
            </a:bodyPr>
            <a:lstStyle/>
            <a:p>
              <a:pPr algn="just">
                <a:lnSpc>
                  <a:spcPts val="2972"/>
                </a:lnSpc>
              </a:pPr>
              <a:r>
                <a:rPr lang="en-US" sz="3162">
                  <a:solidFill>
                    <a:srgbClr val="FFFFFF"/>
                  </a:solidFill>
                  <a:latin typeface="Montserrat Extra-Bold"/>
                </a:rPr>
                <a:t>6</a:t>
              </a:r>
            </a:p>
          </p:txBody>
        </p:sp>
      </p:grpSp>
      <p:sp>
        <p:nvSpPr>
          <p:cNvPr id="32" name="AutoShape 32"/>
          <p:cNvSpPr/>
          <p:nvPr/>
        </p:nvSpPr>
        <p:spPr>
          <a:xfrm>
            <a:off x="11073666" y="5095875"/>
            <a:ext cx="3148502" cy="0"/>
          </a:xfrm>
          <a:prstGeom prst="line">
            <a:avLst/>
          </a:prstGeom>
          <a:ln w="47625" cap="rnd">
            <a:solidFill>
              <a:srgbClr val="FFFFFF"/>
            </a:solidFill>
            <a:prstDash val="solid"/>
            <a:headEnd type="none" w="sm" len="sm"/>
            <a:tailEnd type="triangle" w="lg" len="med"/>
          </a:ln>
        </p:spPr>
      </p:sp>
      <p:sp>
        <p:nvSpPr>
          <p:cNvPr id="33" name="AutoShape 33"/>
          <p:cNvSpPr/>
          <p:nvPr/>
        </p:nvSpPr>
        <p:spPr>
          <a:xfrm rot="-10800000">
            <a:off x="4771971" y="5048250"/>
            <a:ext cx="4767307" cy="0"/>
          </a:xfrm>
          <a:prstGeom prst="line">
            <a:avLst/>
          </a:prstGeom>
          <a:ln w="47625" cap="rnd">
            <a:solidFill>
              <a:srgbClr val="FFFFFF"/>
            </a:solidFill>
            <a:prstDash val="solid"/>
            <a:headEnd type="none" w="sm" len="sm"/>
            <a:tailEnd type="triangle" w="lg"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grpSp>
        <p:nvGrpSpPr>
          <p:cNvPr id="2" name="Group 2"/>
          <p:cNvGrpSpPr/>
          <p:nvPr/>
        </p:nvGrpSpPr>
        <p:grpSpPr>
          <a:xfrm>
            <a:off x="9038833" y="4955721"/>
            <a:ext cx="10784924" cy="802285"/>
            <a:chOff x="0" y="0"/>
            <a:chExt cx="14379899" cy="1069713"/>
          </a:xfrm>
        </p:grpSpPr>
        <p:pic>
          <p:nvPicPr>
            <p:cNvPr id="3" name="Picture 3"/>
            <p:cNvPicPr>
              <a:picLocks noChangeAspect="1"/>
            </p:cNvPicPr>
            <p:nvPr/>
          </p:nvPicPr>
          <p:blipFill>
            <a:blip r:embed="rId2"/>
            <a:srcRect t="35586" b="35586"/>
            <a:stretch>
              <a:fillRect/>
            </a:stretch>
          </p:blipFill>
          <p:spPr>
            <a:xfrm>
              <a:off x="3016882" y="0"/>
              <a:ext cx="8731310" cy="1069713"/>
            </a:xfrm>
            <a:prstGeom prst="rect">
              <a:avLst/>
            </a:prstGeom>
          </p:spPr>
        </p:pic>
        <p:sp>
          <p:nvSpPr>
            <p:cNvPr id="4" name="TextBox 4"/>
            <p:cNvSpPr txBox="1"/>
            <p:nvPr/>
          </p:nvSpPr>
          <p:spPr>
            <a:xfrm>
              <a:off x="0" y="293788"/>
              <a:ext cx="14379899" cy="558338"/>
            </a:xfrm>
            <a:prstGeom prst="rect">
              <a:avLst/>
            </a:prstGeom>
          </p:spPr>
          <p:txBody>
            <a:bodyPr lIns="0" tIns="0" rIns="0" bIns="0" rtlCol="0" anchor="t">
              <a:spAutoFit/>
            </a:bodyPr>
            <a:lstStyle/>
            <a:p>
              <a:pPr algn="ctr">
                <a:lnSpc>
                  <a:spcPts val="2972"/>
                </a:lnSpc>
              </a:pPr>
              <a:r>
                <a:rPr lang="en-US" sz="3162">
                  <a:solidFill>
                    <a:srgbClr val="000000"/>
                  </a:solidFill>
                  <a:latin typeface="Montserrat Extra-Bold"/>
                </a:rPr>
                <a:t># Nhánh trái của (7,2)</a:t>
              </a:r>
            </a:p>
          </p:txBody>
        </p:sp>
      </p:grpSp>
      <p:grpSp>
        <p:nvGrpSpPr>
          <p:cNvPr id="5" name="Group 5"/>
          <p:cNvGrpSpPr/>
          <p:nvPr/>
        </p:nvGrpSpPr>
        <p:grpSpPr>
          <a:xfrm>
            <a:off x="8115287" y="1028700"/>
            <a:ext cx="2813083" cy="1773226"/>
            <a:chOff x="0" y="0"/>
            <a:chExt cx="3750778" cy="2364301"/>
          </a:xfrm>
        </p:grpSpPr>
        <p:grpSp>
          <p:nvGrpSpPr>
            <p:cNvPr id="6" name="Group 6"/>
            <p:cNvGrpSpPr/>
            <p:nvPr/>
          </p:nvGrpSpPr>
          <p:grpSpPr>
            <a:xfrm>
              <a:off x="0" y="543218"/>
              <a:ext cx="3750778" cy="1821083"/>
              <a:chOff x="0" y="0"/>
              <a:chExt cx="4128159" cy="2004310"/>
            </a:xfrm>
          </p:grpSpPr>
          <p:sp>
            <p:nvSpPr>
              <p:cNvPr id="7" name="Freeform 7"/>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8" name="TextBox 8"/>
            <p:cNvSpPr txBox="1"/>
            <p:nvPr/>
          </p:nvSpPr>
          <p:spPr>
            <a:xfrm>
              <a:off x="273304" y="717391"/>
              <a:ext cx="3204170" cy="1548938"/>
            </a:xfrm>
            <a:prstGeom prst="rect">
              <a:avLst/>
            </a:prstGeom>
          </p:spPr>
          <p:txBody>
            <a:bodyPr lIns="0" tIns="0" rIns="0" bIns="0" rtlCol="0" anchor="t">
              <a:spAutoFit/>
            </a:bodyPr>
            <a:lstStyle/>
            <a:p>
              <a:pPr algn="ctr">
                <a:lnSpc>
                  <a:spcPts val="2972"/>
                </a:lnSpc>
              </a:pPr>
              <a:r>
                <a:rPr lang="en-US" sz="3162">
                  <a:solidFill>
                    <a:srgbClr val="E60000"/>
                  </a:solidFill>
                  <a:latin typeface="Montserrat Extra-Bold"/>
                </a:rPr>
                <a:t>n=(7,2)</a:t>
              </a:r>
            </a:p>
            <a:p>
              <a:pPr algn="ctr">
                <a:lnSpc>
                  <a:spcPts val="2972"/>
                </a:lnSpc>
              </a:pPr>
              <a:r>
                <a:rPr lang="en-US" sz="3162">
                  <a:solidFill>
                    <a:srgbClr val="FFFFFF"/>
                  </a:solidFill>
                  <a:latin typeface="Montserrat Classic"/>
                </a:rPr>
                <a:t>i=0</a:t>
              </a:r>
            </a:p>
            <a:p>
              <a:pPr algn="ctr">
                <a:lnSpc>
                  <a:spcPts val="2972"/>
                </a:lnSpc>
              </a:pPr>
              <a:r>
                <a:rPr lang="en-US" sz="3162">
                  <a:solidFill>
                    <a:srgbClr val="FFFFFF"/>
                  </a:solidFill>
                  <a:latin typeface="Montserrat Classic"/>
                </a:rPr>
                <a:t>len=6</a:t>
              </a:r>
            </a:p>
          </p:txBody>
        </p:sp>
        <p:sp>
          <p:nvSpPr>
            <p:cNvPr id="9" name="TextBox 9"/>
            <p:cNvSpPr txBox="1"/>
            <p:nvPr/>
          </p:nvSpPr>
          <p:spPr>
            <a:xfrm>
              <a:off x="1323143" y="47625"/>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0</a:t>
              </a:r>
            </a:p>
          </p:txBody>
        </p:sp>
      </p:grpSp>
      <p:grpSp>
        <p:nvGrpSpPr>
          <p:cNvPr id="10" name="Group 10"/>
          <p:cNvGrpSpPr/>
          <p:nvPr/>
        </p:nvGrpSpPr>
        <p:grpSpPr>
          <a:xfrm>
            <a:off x="4036350" y="2119020"/>
            <a:ext cx="4078938" cy="2142333"/>
            <a:chOff x="0" y="0"/>
            <a:chExt cx="5438584" cy="2856444"/>
          </a:xfrm>
        </p:grpSpPr>
        <p:sp>
          <p:nvSpPr>
            <p:cNvPr id="11" name="AutoShape 11"/>
            <p:cNvSpPr/>
            <p:nvPr/>
          </p:nvSpPr>
          <p:spPr>
            <a:xfrm rot="8961379">
              <a:off x="3632611" y="485930"/>
              <a:ext cx="1924139" cy="0"/>
            </a:xfrm>
            <a:prstGeom prst="line">
              <a:avLst/>
            </a:prstGeom>
            <a:ln w="63500" cap="rnd">
              <a:solidFill>
                <a:srgbClr val="FFFFFF"/>
              </a:solidFill>
              <a:prstDash val="solid"/>
              <a:headEnd type="none" w="sm" len="sm"/>
              <a:tailEnd type="arrow" w="med" len="sm"/>
            </a:ln>
          </p:spPr>
        </p:sp>
        <p:grpSp>
          <p:nvGrpSpPr>
            <p:cNvPr id="12" name="Group 12"/>
            <p:cNvGrpSpPr/>
            <p:nvPr/>
          </p:nvGrpSpPr>
          <p:grpSpPr>
            <a:xfrm>
              <a:off x="0" y="1035361"/>
              <a:ext cx="3750778" cy="1821083"/>
              <a:chOff x="0" y="0"/>
              <a:chExt cx="4128159" cy="2004310"/>
            </a:xfrm>
          </p:grpSpPr>
          <p:sp>
            <p:nvSpPr>
              <p:cNvPr id="13" name="Freeform 13"/>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14" name="TextBox 14"/>
            <p:cNvSpPr txBox="1"/>
            <p:nvPr/>
          </p:nvSpPr>
          <p:spPr>
            <a:xfrm>
              <a:off x="273304" y="1209533"/>
              <a:ext cx="3204170" cy="1548938"/>
            </a:xfrm>
            <a:prstGeom prst="rect">
              <a:avLst/>
            </a:prstGeom>
          </p:spPr>
          <p:txBody>
            <a:bodyPr lIns="0" tIns="0" rIns="0" bIns="0" rtlCol="0" anchor="t">
              <a:spAutoFit/>
            </a:bodyPr>
            <a:lstStyle/>
            <a:p>
              <a:pPr algn="ctr">
                <a:lnSpc>
                  <a:spcPts val="2972"/>
                </a:lnSpc>
              </a:pPr>
              <a:r>
                <a:rPr lang="en-US" sz="3162">
                  <a:solidFill>
                    <a:srgbClr val="FFFFFF"/>
                  </a:solidFill>
                  <a:latin typeface="Montserrat Extra-Bold"/>
                </a:rPr>
                <a:t>n=(5,4)</a:t>
              </a:r>
            </a:p>
            <a:p>
              <a:pPr algn="ctr">
                <a:lnSpc>
                  <a:spcPts val="2972"/>
                </a:lnSpc>
              </a:pPr>
              <a:r>
                <a:rPr lang="en-US" sz="3162">
                  <a:solidFill>
                    <a:srgbClr val="FFFFFF"/>
                  </a:solidFill>
                  <a:latin typeface="Montserrat Classic"/>
                </a:rPr>
                <a:t>i=1</a:t>
              </a:r>
            </a:p>
            <a:p>
              <a:pPr algn="ctr">
                <a:lnSpc>
                  <a:spcPts val="2972"/>
                </a:lnSpc>
              </a:pPr>
              <a:r>
                <a:rPr lang="en-US" sz="3162">
                  <a:solidFill>
                    <a:srgbClr val="FFFFFF"/>
                  </a:solidFill>
                  <a:latin typeface="Montserrat Classic"/>
                </a:rPr>
                <a:t>len=3</a:t>
              </a:r>
            </a:p>
          </p:txBody>
        </p:sp>
        <p:sp>
          <p:nvSpPr>
            <p:cNvPr id="15" name="TextBox 15"/>
            <p:cNvSpPr txBox="1"/>
            <p:nvPr/>
          </p:nvSpPr>
          <p:spPr>
            <a:xfrm>
              <a:off x="1427378" y="652967"/>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a:t>
              </a:r>
            </a:p>
          </p:txBody>
        </p:sp>
      </p:grpSp>
      <p:grpSp>
        <p:nvGrpSpPr>
          <p:cNvPr id="16" name="Group 16"/>
          <p:cNvGrpSpPr/>
          <p:nvPr/>
        </p:nvGrpSpPr>
        <p:grpSpPr>
          <a:xfrm>
            <a:off x="1223266" y="4259844"/>
            <a:ext cx="3952124" cy="1870608"/>
            <a:chOff x="0" y="0"/>
            <a:chExt cx="5269498" cy="2494144"/>
          </a:xfrm>
        </p:grpSpPr>
        <p:sp>
          <p:nvSpPr>
            <p:cNvPr id="17" name="AutoShape 17"/>
            <p:cNvSpPr/>
            <p:nvPr/>
          </p:nvSpPr>
          <p:spPr>
            <a:xfrm rot="9448701">
              <a:off x="3640802" y="319445"/>
              <a:ext cx="1680621" cy="0"/>
            </a:xfrm>
            <a:prstGeom prst="line">
              <a:avLst/>
            </a:prstGeom>
            <a:ln w="63500" cap="rnd">
              <a:solidFill>
                <a:srgbClr val="FFFFFF"/>
              </a:solidFill>
              <a:prstDash val="solid"/>
              <a:headEnd type="none" w="sm" len="sm"/>
              <a:tailEnd type="arrow" w="med" len="sm"/>
            </a:ln>
          </p:spPr>
        </p:sp>
        <p:grpSp>
          <p:nvGrpSpPr>
            <p:cNvPr id="18" name="Group 18"/>
            <p:cNvGrpSpPr/>
            <p:nvPr/>
          </p:nvGrpSpPr>
          <p:grpSpPr>
            <a:xfrm>
              <a:off x="0" y="673061"/>
              <a:ext cx="3750778" cy="1821083"/>
              <a:chOff x="0" y="0"/>
              <a:chExt cx="4128159" cy="2004310"/>
            </a:xfrm>
          </p:grpSpPr>
          <p:sp>
            <p:nvSpPr>
              <p:cNvPr id="19" name="Freeform 19"/>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20" name="TextBox 20"/>
            <p:cNvSpPr txBox="1"/>
            <p:nvPr/>
          </p:nvSpPr>
          <p:spPr>
            <a:xfrm>
              <a:off x="273304" y="847233"/>
              <a:ext cx="3204170" cy="1548938"/>
            </a:xfrm>
            <a:prstGeom prst="rect">
              <a:avLst/>
            </a:prstGeom>
          </p:spPr>
          <p:txBody>
            <a:bodyPr lIns="0" tIns="0" rIns="0" bIns="0" rtlCol="0" anchor="t">
              <a:spAutoFit/>
            </a:bodyPr>
            <a:lstStyle/>
            <a:p>
              <a:pPr algn="ctr">
                <a:lnSpc>
                  <a:spcPts val="2972"/>
                </a:lnSpc>
              </a:pPr>
              <a:r>
                <a:rPr lang="en-US" sz="3162">
                  <a:solidFill>
                    <a:srgbClr val="FFFFFF"/>
                  </a:solidFill>
                  <a:latin typeface="Montserrat Extra-Bold"/>
                </a:rPr>
                <a:t>n=(2,3)</a:t>
              </a:r>
            </a:p>
            <a:p>
              <a:pPr algn="ctr">
                <a:lnSpc>
                  <a:spcPts val="2972"/>
                </a:lnSpc>
              </a:pPr>
              <a:r>
                <a:rPr lang="en-US" sz="3162">
                  <a:solidFill>
                    <a:srgbClr val="FFFFFF"/>
                  </a:solidFill>
                  <a:latin typeface="Montserrat Classic"/>
                </a:rPr>
                <a:t>i=0</a:t>
              </a:r>
            </a:p>
            <a:p>
              <a:pPr algn="ctr">
                <a:lnSpc>
                  <a:spcPts val="2972"/>
                </a:lnSpc>
              </a:pPr>
              <a:r>
                <a:rPr lang="en-US" sz="3162">
                  <a:solidFill>
                    <a:srgbClr val="FFFFFF"/>
                  </a:solidFill>
                  <a:latin typeface="Montserrat Classic"/>
                </a:rPr>
                <a:t>len=1</a:t>
              </a:r>
            </a:p>
          </p:txBody>
        </p:sp>
        <p:sp>
          <p:nvSpPr>
            <p:cNvPr id="21" name="TextBox 21"/>
            <p:cNvSpPr txBox="1"/>
            <p:nvPr/>
          </p:nvSpPr>
          <p:spPr>
            <a:xfrm>
              <a:off x="1285584" y="269259"/>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2</a:t>
              </a:r>
            </a:p>
          </p:txBody>
        </p:sp>
      </p:grpSp>
      <p:grpSp>
        <p:nvGrpSpPr>
          <p:cNvPr id="22" name="Group 22"/>
          <p:cNvGrpSpPr/>
          <p:nvPr/>
        </p:nvGrpSpPr>
        <p:grpSpPr>
          <a:xfrm>
            <a:off x="350698" y="6130451"/>
            <a:ext cx="2279110" cy="2084910"/>
            <a:chOff x="0" y="0"/>
            <a:chExt cx="3038814" cy="2779880"/>
          </a:xfrm>
        </p:grpSpPr>
        <p:sp>
          <p:nvSpPr>
            <p:cNvPr id="23" name="AutoShape 23"/>
            <p:cNvSpPr/>
            <p:nvPr/>
          </p:nvSpPr>
          <p:spPr>
            <a:xfrm rot="8961379">
              <a:off x="1232842" y="485930"/>
              <a:ext cx="1924139" cy="0"/>
            </a:xfrm>
            <a:prstGeom prst="line">
              <a:avLst/>
            </a:prstGeom>
            <a:ln w="63500" cap="rnd">
              <a:solidFill>
                <a:srgbClr val="FFFFFF"/>
              </a:solidFill>
              <a:prstDash val="solid"/>
              <a:headEnd type="none" w="sm" len="sm"/>
              <a:tailEnd type="arrow" w="med" len="sm"/>
            </a:ln>
          </p:spPr>
        </p:sp>
        <p:grpSp>
          <p:nvGrpSpPr>
            <p:cNvPr id="24" name="Group 24"/>
            <p:cNvGrpSpPr/>
            <p:nvPr/>
          </p:nvGrpSpPr>
          <p:grpSpPr>
            <a:xfrm>
              <a:off x="187039" y="958796"/>
              <a:ext cx="2851775" cy="1821083"/>
              <a:chOff x="0" y="0"/>
              <a:chExt cx="3138704" cy="2004310"/>
            </a:xfrm>
          </p:grpSpPr>
          <p:sp>
            <p:nvSpPr>
              <p:cNvPr id="25" name="Freeform 25"/>
              <p:cNvSpPr/>
              <p:nvPr/>
            </p:nvSpPr>
            <p:spPr>
              <a:xfrm>
                <a:off x="0" y="0"/>
                <a:ext cx="3138704" cy="2004310"/>
              </a:xfrm>
              <a:custGeom>
                <a:avLst/>
                <a:gdLst/>
                <a:ahLst/>
                <a:cxnLst/>
                <a:rect l="l" t="t" r="r" b="b"/>
                <a:pathLst>
                  <a:path w="3138704" h="2004310">
                    <a:moveTo>
                      <a:pt x="0" y="0"/>
                    </a:moveTo>
                    <a:lnTo>
                      <a:pt x="0" y="2004310"/>
                    </a:lnTo>
                    <a:lnTo>
                      <a:pt x="3138704" y="2004310"/>
                    </a:lnTo>
                    <a:lnTo>
                      <a:pt x="3138704" y="0"/>
                    </a:lnTo>
                    <a:lnTo>
                      <a:pt x="0" y="0"/>
                    </a:lnTo>
                    <a:close/>
                    <a:moveTo>
                      <a:pt x="3077744" y="1943350"/>
                    </a:moveTo>
                    <a:lnTo>
                      <a:pt x="59690" y="1943350"/>
                    </a:lnTo>
                    <a:lnTo>
                      <a:pt x="59690" y="59690"/>
                    </a:lnTo>
                    <a:lnTo>
                      <a:pt x="3077744" y="59690"/>
                    </a:lnTo>
                    <a:lnTo>
                      <a:pt x="3077744" y="1943350"/>
                    </a:lnTo>
                    <a:close/>
                  </a:path>
                </a:pathLst>
              </a:custGeom>
              <a:solidFill>
                <a:srgbClr val="FFFFFF"/>
              </a:solidFill>
            </p:spPr>
          </p:sp>
        </p:grpSp>
        <p:sp>
          <p:nvSpPr>
            <p:cNvPr id="26" name="TextBox 26"/>
            <p:cNvSpPr txBox="1"/>
            <p:nvPr/>
          </p:nvSpPr>
          <p:spPr>
            <a:xfrm>
              <a:off x="187039" y="937024"/>
              <a:ext cx="2578471" cy="1548938"/>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27" name="TextBox 27"/>
            <p:cNvSpPr txBox="1"/>
            <p:nvPr/>
          </p:nvSpPr>
          <p:spPr>
            <a:xfrm>
              <a:off x="0" y="565305"/>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3</a:t>
              </a:r>
            </a:p>
          </p:txBody>
        </p:sp>
      </p:grpSp>
      <p:grpSp>
        <p:nvGrpSpPr>
          <p:cNvPr id="28" name="Group 28"/>
          <p:cNvGrpSpPr/>
          <p:nvPr/>
        </p:nvGrpSpPr>
        <p:grpSpPr>
          <a:xfrm>
            <a:off x="2629808" y="6130451"/>
            <a:ext cx="2291249" cy="2084910"/>
            <a:chOff x="0" y="0"/>
            <a:chExt cx="3054999" cy="2779880"/>
          </a:xfrm>
        </p:grpSpPr>
        <p:grpSp>
          <p:nvGrpSpPr>
            <p:cNvPr id="29" name="Group 29"/>
            <p:cNvGrpSpPr/>
            <p:nvPr/>
          </p:nvGrpSpPr>
          <p:grpSpPr>
            <a:xfrm>
              <a:off x="149171" y="958796"/>
              <a:ext cx="2905828" cy="1821083"/>
              <a:chOff x="0" y="0"/>
              <a:chExt cx="3198196" cy="2004310"/>
            </a:xfrm>
          </p:grpSpPr>
          <p:sp>
            <p:nvSpPr>
              <p:cNvPr id="30" name="Freeform 30"/>
              <p:cNvSpPr/>
              <p:nvPr/>
            </p:nvSpPr>
            <p:spPr>
              <a:xfrm>
                <a:off x="0" y="0"/>
                <a:ext cx="3198195" cy="2004310"/>
              </a:xfrm>
              <a:custGeom>
                <a:avLst/>
                <a:gdLst/>
                <a:ahLst/>
                <a:cxnLst/>
                <a:rect l="l" t="t" r="r" b="b"/>
                <a:pathLst>
                  <a:path w="3198195" h="2004310">
                    <a:moveTo>
                      <a:pt x="0" y="0"/>
                    </a:moveTo>
                    <a:lnTo>
                      <a:pt x="0" y="2004310"/>
                    </a:lnTo>
                    <a:lnTo>
                      <a:pt x="3198195" y="2004310"/>
                    </a:lnTo>
                    <a:lnTo>
                      <a:pt x="3198195" y="0"/>
                    </a:lnTo>
                    <a:lnTo>
                      <a:pt x="0" y="0"/>
                    </a:lnTo>
                    <a:close/>
                    <a:moveTo>
                      <a:pt x="3137235" y="1943350"/>
                    </a:moveTo>
                    <a:lnTo>
                      <a:pt x="59690" y="1943350"/>
                    </a:lnTo>
                    <a:lnTo>
                      <a:pt x="59690" y="59690"/>
                    </a:lnTo>
                    <a:lnTo>
                      <a:pt x="3137236" y="59690"/>
                    </a:lnTo>
                    <a:lnTo>
                      <a:pt x="3137236" y="1943350"/>
                    </a:lnTo>
                    <a:close/>
                  </a:path>
                </a:pathLst>
              </a:custGeom>
              <a:solidFill>
                <a:srgbClr val="FFFFFF"/>
              </a:solidFill>
            </p:spPr>
          </p:sp>
        </p:grpSp>
        <p:sp>
          <p:nvSpPr>
            <p:cNvPr id="31" name="TextBox 31"/>
            <p:cNvSpPr txBox="1"/>
            <p:nvPr/>
          </p:nvSpPr>
          <p:spPr>
            <a:xfrm>
              <a:off x="323878" y="937024"/>
              <a:ext cx="2556414" cy="1548938"/>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32" name="AutoShape 32"/>
            <p:cNvSpPr/>
            <p:nvPr/>
          </p:nvSpPr>
          <p:spPr>
            <a:xfrm rot="1884157">
              <a:off x="-124374" y="496634"/>
              <a:ext cx="1924139" cy="0"/>
            </a:xfrm>
            <a:prstGeom prst="line">
              <a:avLst/>
            </a:prstGeom>
            <a:ln w="63500" cap="rnd">
              <a:solidFill>
                <a:srgbClr val="FFFFFF"/>
              </a:solidFill>
              <a:prstDash val="solid"/>
              <a:headEnd type="none" w="sm" len="sm"/>
              <a:tailEnd type="arrow" w="med" len="sm"/>
            </a:ln>
          </p:spPr>
        </p:sp>
        <p:sp>
          <p:nvSpPr>
            <p:cNvPr id="33" name="TextBox 33"/>
            <p:cNvSpPr txBox="1"/>
            <p:nvPr/>
          </p:nvSpPr>
          <p:spPr>
            <a:xfrm>
              <a:off x="1285584" y="584945"/>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4</a:t>
              </a:r>
            </a:p>
          </p:txBody>
        </p:sp>
      </p:grpSp>
      <p:grpSp>
        <p:nvGrpSpPr>
          <p:cNvPr id="34" name="Group 34"/>
          <p:cNvGrpSpPr/>
          <p:nvPr/>
        </p:nvGrpSpPr>
        <p:grpSpPr>
          <a:xfrm>
            <a:off x="5177552" y="4261697"/>
            <a:ext cx="3508791" cy="1852698"/>
            <a:chOff x="0" y="0"/>
            <a:chExt cx="4678388" cy="2470265"/>
          </a:xfrm>
        </p:grpSpPr>
        <p:grpSp>
          <p:nvGrpSpPr>
            <p:cNvPr id="35" name="Group 35"/>
            <p:cNvGrpSpPr/>
            <p:nvPr/>
          </p:nvGrpSpPr>
          <p:grpSpPr>
            <a:xfrm>
              <a:off x="927611" y="649182"/>
              <a:ext cx="3750778" cy="1821083"/>
              <a:chOff x="0" y="0"/>
              <a:chExt cx="4128159" cy="2004310"/>
            </a:xfrm>
          </p:grpSpPr>
          <p:sp>
            <p:nvSpPr>
              <p:cNvPr id="36" name="Freeform 36"/>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37" name="AutoShape 37"/>
            <p:cNvSpPr/>
            <p:nvPr/>
          </p:nvSpPr>
          <p:spPr>
            <a:xfrm rot="1382790">
              <a:off x="-55940" y="332817"/>
              <a:ext cx="1713256" cy="0"/>
            </a:xfrm>
            <a:prstGeom prst="line">
              <a:avLst/>
            </a:prstGeom>
            <a:ln w="63500" cap="rnd">
              <a:solidFill>
                <a:srgbClr val="FFFFFF"/>
              </a:solidFill>
              <a:prstDash val="solid"/>
              <a:headEnd type="none" w="sm" len="sm"/>
              <a:tailEnd type="arrow" w="med" len="sm"/>
            </a:ln>
          </p:spPr>
        </p:sp>
        <p:sp>
          <p:nvSpPr>
            <p:cNvPr id="38" name="TextBox 38"/>
            <p:cNvSpPr txBox="1"/>
            <p:nvPr/>
          </p:nvSpPr>
          <p:spPr>
            <a:xfrm>
              <a:off x="1200915" y="823354"/>
              <a:ext cx="3204170" cy="1548938"/>
            </a:xfrm>
            <a:prstGeom prst="rect">
              <a:avLst/>
            </a:prstGeom>
          </p:spPr>
          <p:txBody>
            <a:bodyPr lIns="0" tIns="0" rIns="0" bIns="0" rtlCol="0" anchor="t">
              <a:spAutoFit/>
            </a:bodyPr>
            <a:lstStyle/>
            <a:p>
              <a:pPr algn="ctr">
                <a:lnSpc>
                  <a:spcPts val="2972"/>
                </a:lnSpc>
              </a:pPr>
              <a:r>
                <a:rPr lang="en-US" sz="3162">
                  <a:solidFill>
                    <a:srgbClr val="FFFFFF"/>
                  </a:solidFill>
                  <a:latin typeface="Montserrat Extra-Bold"/>
                </a:rPr>
                <a:t>n=(4,7)</a:t>
              </a:r>
            </a:p>
            <a:p>
              <a:pPr algn="ctr">
                <a:lnSpc>
                  <a:spcPts val="2972"/>
                </a:lnSpc>
              </a:pPr>
              <a:r>
                <a:rPr lang="en-US" sz="3162">
                  <a:solidFill>
                    <a:srgbClr val="FFFFFF"/>
                  </a:solidFill>
                  <a:latin typeface="Montserrat Classic"/>
                </a:rPr>
                <a:t>i=0</a:t>
              </a:r>
            </a:p>
            <a:p>
              <a:pPr algn="ctr">
                <a:lnSpc>
                  <a:spcPts val="2972"/>
                </a:lnSpc>
              </a:pPr>
              <a:r>
                <a:rPr lang="en-US" sz="3162">
                  <a:solidFill>
                    <a:srgbClr val="FFFFFF"/>
                  </a:solidFill>
                  <a:latin typeface="Montserrat Classic"/>
                </a:rPr>
                <a:t>len=1</a:t>
              </a:r>
            </a:p>
          </p:txBody>
        </p:sp>
        <p:sp>
          <p:nvSpPr>
            <p:cNvPr id="39" name="TextBox 39"/>
            <p:cNvSpPr txBox="1"/>
            <p:nvPr/>
          </p:nvSpPr>
          <p:spPr>
            <a:xfrm>
              <a:off x="2303220" y="266788"/>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5</a:t>
              </a:r>
            </a:p>
          </p:txBody>
        </p:sp>
      </p:grpSp>
      <p:grpSp>
        <p:nvGrpSpPr>
          <p:cNvPr id="40" name="Group 40"/>
          <p:cNvGrpSpPr/>
          <p:nvPr/>
        </p:nvGrpSpPr>
        <p:grpSpPr>
          <a:xfrm>
            <a:off x="4790027" y="6127057"/>
            <a:ext cx="2403128" cy="2088304"/>
            <a:chOff x="0" y="0"/>
            <a:chExt cx="3204170" cy="2784405"/>
          </a:xfrm>
        </p:grpSpPr>
        <p:sp>
          <p:nvSpPr>
            <p:cNvPr id="41" name="AutoShape 41"/>
            <p:cNvSpPr/>
            <p:nvPr/>
          </p:nvSpPr>
          <p:spPr>
            <a:xfrm rot="6551139">
              <a:off x="1568799" y="504114"/>
              <a:ext cx="1112659" cy="0"/>
            </a:xfrm>
            <a:prstGeom prst="line">
              <a:avLst/>
            </a:prstGeom>
            <a:ln w="63500" cap="rnd">
              <a:solidFill>
                <a:srgbClr val="FFFFFF"/>
              </a:solidFill>
              <a:prstDash val="solid"/>
              <a:headEnd type="none" w="sm" len="sm"/>
              <a:tailEnd type="arrow" w="med" len="sm"/>
            </a:ln>
          </p:spPr>
        </p:sp>
        <p:grpSp>
          <p:nvGrpSpPr>
            <p:cNvPr id="42" name="Group 42"/>
            <p:cNvGrpSpPr/>
            <p:nvPr/>
          </p:nvGrpSpPr>
          <p:grpSpPr>
            <a:xfrm>
              <a:off x="321827" y="963322"/>
              <a:ext cx="2560516" cy="1821083"/>
              <a:chOff x="0" y="0"/>
              <a:chExt cx="2818140" cy="2004310"/>
            </a:xfrm>
          </p:grpSpPr>
          <p:sp>
            <p:nvSpPr>
              <p:cNvPr id="43" name="Freeform 43"/>
              <p:cNvSpPr/>
              <p:nvPr/>
            </p:nvSpPr>
            <p:spPr>
              <a:xfrm>
                <a:off x="0" y="0"/>
                <a:ext cx="2818140" cy="2004310"/>
              </a:xfrm>
              <a:custGeom>
                <a:avLst/>
                <a:gdLst/>
                <a:ahLst/>
                <a:cxnLst/>
                <a:rect l="l" t="t" r="r" b="b"/>
                <a:pathLst>
                  <a:path w="2818140" h="2004310">
                    <a:moveTo>
                      <a:pt x="0" y="0"/>
                    </a:moveTo>
                    <a:lnTo>
                      <a:pt x="0" y="2004310"/>
                    </a:lnTo>
                    <a:lnTo>
                      <a:pt x="2818140" y="2004310"/>
                    </a:lnTo>
                    <a:lnTo>
                      <a:pt x="2818140" y="0"/>
                    </a:lnTo>
                    <a:lnTo>
                      <a:pt x="0" y="0"/>
                    </a:lnTo>
                    <a:close/>
                    <a:moveTo>
                      <a:pt x="2757180" y="1943350"/>
                    </a:moveTo>
                    <a:lnTo>
                      <a:pt x="59690" y="1943350"/>
                    </a:lnTo>
                    <a:lnTo>
                      <a:pt x="59690" y="59690"/>
                    </a:lnTo>
                    <a:lnTo>
                      <a:pt x="2757180" y="59690"/>
                    </a:lnTo>
                    <a:lnTo>
                      <a:pt x="2757180" y="1943350"/>
                    </a:lnTo>
                    <a:close/>
                  </a:path>
                </a:pathLst>
              </a:custGeom>
              <a:solidFill>
                <a:srgbClr val="FFFFFF"/>
              </a:solidFill>
            </p:spPr>
          </p:sp>
        </p:grpSp>
        <p:sp>
          <p:nvSpPr>
            <p:cNvPr id="44" name="TextBox 44"/>
            <p:cNvSpPr txBox="1"/>
            <p:nvPr/>
          </p:nvSpPr>
          <p:spPr>
            <a:xfrm>
              <a:off x="0" y="941550"/>
              <a:ext cx="3204170" cy="1548938"/>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45" name="TextBox 45"/>
            <p:cNvSpPr txBox="1"/>
            <p:nvPr/>
          </p:nvSpPr>
          <p:spPr>
            <a:xfrm>
              <a:off x="1127809" y="569831"/>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6</a:t>
              </a:r>
            </a:p>
          </p:txBody>
        </p:sp>
      </p:grpSp>
      <p:grpSp>
        <p:nvGrpSpPr>
          <p:cNvPr id="46" name="Group 46"/>
          <p:cNvGrpSpPr/>
          <p:nvPr/>
        </p:nvGrpSpPr>
        <p:grpSpPr>
          <a:xfrm>
            <a:off x="6533131" y="6114395"/>
            <a:ext cx="2821781" cy="2100966"/>
            <a:chOff x="0" y="0"/>
            <a:chExt cx="3762374" cy="2801288"/>
          </a:xfrm>
        </p:grpSpPr>
        <p:grpSp>
          <p:nvGrpSpPr>
            <p:cNvPr id="47" name="Group 47"/>
            <p:cNvGrpSpPr/>
            <p:nvPr/>
          </p:nvGrpSpPr>
          <p:grpSpPr>
            <a:xfrm>
              <a:off x="743563" y="980205"/>
              <a:ext cx="2597373" cy="1821083"/>
              <a:chOff x="0" y="0"/>
              <a:chExt cx="2858705" cy="2004310"/>
            </a:xfrm>
          </p:grpSpPr>
          <p:sp>
            <p:nvSpPr>
              <p:cNvPr id="48" name="Freeform 48"/>
              <p:cNvSpPr/>
              <p:nvPr/>
            </p:nvSpPr>
            <p:spPr>
              <a:xfrm>
                <a:off x="0" y="0"/>
                <a:ext cx="2858705" cy="2004310"/>
              </a:xfrm>
              <a:custGeom>
                <a:avLst/>
                <a:gdLst/>
                <a:ahLst/>
                <a:cxnLst/>
                <a:rect l="l" t="t" r="r" b="b"/>
                <a:pathLst>
                  <a:path w="2858705" h="2004310">
                    <a:moveTo>
                      <a:pt x="0" y="0"/>
                    </a:moveTo>
                    <a:lnTo>
                      <a:pt x="0" y="2004310"/>
                    </a:lnTo>
                    <a:lnTo>
                      <a:pt x="2858705" y="2004310"/>
                    </a:lnTo>
                    <a:lnTo>
                      <a:pt x="2858705" y="0"/>
                    </a:lnTo>
                    <a:lnTo>
                      <a:pt x="0" y="0"/>
                    </a:lnTo>
                    <a:close/>
                    <a:moveTo>
                      <a:pt x="2797745" y="1943350"/>
                    </a:moveTo>
                    <a:lnTo>
                      <a:pt x="59690" y="1943350"/>
                    </a:lnTo>
                    <a:lnTo>
                      <a:pt x="59690" y="59690"/>
                    </a:lnTo>
                    <a:lnTo>
                      <a:pt x="2797745" y="59690"/>
                    </a:lnTo>
                    <a:lnTo>
                      <a:pt x="2797745" y="1943350"/>
                    </a:lnTo>
                    <a:close/>
                  </a:path>
                </a:pathLst>
              </a:custGeom>
              <a:solidFill>
                <a:srgbClr val="FFFFFF"/>
              </a:solidFill>
            </p:spPr>
          </p:sp>
        </p:grpSp>
        <p:sp>
          <p:nvSpPr>
            <p:cNvPr id="49" name="TextBox 49"/>
            <p:cNvSpPr txBox="1"/>
            <p:nvPr/>
          </p:nvSpPr>
          <p:spPr>
            <a:xfrm>
              <a:off x="558204" y="929469"/>
              <a:ext cx="3204170" cy="1548938"/>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50" name="AutoShape 50"/>
            <p:cNvSpPr/>
            <p:nvPr/>
          </p:nvSpPr>
          <p:spPr>
            <a:xfrm rot="1884157">
              <a:off x="-124374" y="496634"/>
              <a:ext cx="1924139" cy="0"/>
            </a:xfrm>
            <a:prstGeom prst="line">
              <a:avLst/>
            </a:prstGeom>
            <a:ln w="63500" cap="rnd">
              <a:solidFill>
                <a:srgbClr val="FFFFFF"/>
              </a:solidFill>
              <a:prstDash val="solid"/>
              <a:headEnd type="none" w="sm" len="sm"/>
              <a:tailEnd type="arrow" w="med" len="sm"/>
            </a:ln>
          </p:spPr>
        </p:sp>
        <p:sp>
          <p:nvSpPr>
            <p:cNvPr id="51" name="TextBox 51"/>
            <p:cNvSpPr txBox="1"/>
            <p:nvPr/>
          </p:nvSpPr>
          <p:spPr>
            <a:xfrm>
              <a:off x="1418035" y="586714"/>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grpSp>
        <p:nvGrpSpPr>
          <p:cNvPr id="2" name="Group 2"/>
          <p:cNvGrpSpPr/>
          <p:nvPr/>
        </p:nvGrpSpPr>
        <p:grpSpPr>
          <a:xfrm>
            <a:off x="14092641" y="6293436"/>
            <a:ext cx="3166659" cy="2160527"/>
            <a:chOff x="0" y="0"/>
            <a:chExt cx="4222212" cy="2880703"/>
          </a:xfrm>
        </p:grpSpPr>
        <p:grpSp>
          <p:nvGrpSpPr>
            <p:cNvPr id="3" name="Group 3"/>
            <p:cNvGrpSpPr/>
            <p:nvPr/>
          </p:nvGrpSpPr>
          <p:grpSpPr>
            <a:xfrm>
              <a:off x="471434" y="1038212"/>
              <a:ext cx="3750778" cy="1842491"/>
              <a:chOff x="0" y="0"/>
              <a:chExt cx="4128159" cy="2027872"/>
            </a:xfrm>
          </p:grpSpPr>
          <p:sp>
            <p:nvSpPr>
              <p:cNvPr id="4" name="Freeform 4"/>
              <p:cNvSpPr/>
              <p:nvPr/>
            </p:nvSpPr>
            <p:spPr>
              <a:xfrm>
                <a:off x="0" y="0"/>
                <a:ext cx="4128159" cy="2027872"/>
              </a:xfrm>
              <a:custGeom>
                <a:avLst/>
                <a:gdLst/>
                <a:ahLst/>
                <a:cxnLst/>
                <a:rect l="l" t="t" r="r" b="b"/>
                <a:pathLst>
                  <a:path w="4128159" h="2027872">
                    <a:moveTo>
                      <a:pt x="0" y="0"/>
                    </a:moveTo>
                    <a:lnTo>
                      <a:pt x="0" y="2027872"/>
                    </a:lnTo>
                    <a:lnTo>
                      <a:pt x="4128159" y="2027872"/>
                    </a:lnTo>
                    <a:lnTo>
                      <a:pt x="4128159" y="0"/>
                    </a:lnTo>
                    <a:lnTo>
                      <a:pt x="0" y="0"/>
                    </a:lnTo>
                    <a:close/>
                    <a:moveTo>
                      <a:pt x="4067199" y="1966912"/>
                    </a:moveTo>
                    <a:lnTo>
                      <a:pt x="59690" y="1966912"/>
                    </a:lnTo>
                    <a:lnTo>
                      <a:pt x="59690" y="59690"/>
                    </a:lnTo>
                    <a:lnTo>
                      <a:pt x="4067199" y="59690"/>
                    </a:lnTo>
                    <a:lnTo>
                      <a:pt x="4067199" y="1966912"/>
                    </a:lnTo>
                    <a:close/>
                  </a:path>
                </a:pathLst>
              </a:custGeom>
              <a:solidFill>
                <a:srgbClr val="FFFFFF"/>
              </a:solidFill>
            </p:spPr>
          </p:sp>
        </p:grpSp>
        <p:sp>
          <p:nvSpPr>
            <p:cNvPr id="5" name="TextBox 5"/>
            <p:cNvSpPr txBox="1"/>
            <p:nvPr/>
          </p:nvSpPr>
          <p:spPr>
            <a:xfrm>
              <a:off x="744738" y="869480"/>
              <a:ext cx="3204170" cy="1548938"/>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E60000"/>
                  </a:solidFill>
                  <a:latin typeface="Montserrat Classic"/>
                </a:rPr>
                <a:t>Thoát if</a:t>
              </a:r>
            </a:p>
            <a:p>
              <a:pPr algn="ctr">
                <a:lnSpc>
                  <a:spcPts val="2972"/>
                </a:lnSpc>
              </a:pPr>
              <a:r>
                <a:rPr lang="en-US" sz="3162">
                  <a:solidFill>
                    <a:srgbClr val="E60000"/>
                  </a:solidFill>
                  <a:latin typeface="Montserrat Classic"/>
                </a:rPr>
                <a:t>return n</a:t>
              </a:r>
            </a:p>
          </p:txBody>
        </p:sp>
        <p:sp>
          <p:nvSpPr>
            <p:cNvPr id="6" name="AutoShape 6"/>
            <p:cNvSpPr/>
            <p:nvPr/>
          </p:nvSpPr>
          <p:spPr>
            <a:xfrm rot="1162922">
              <a:off x="-75555" y="502331"/>
              <a:ext cx="3038164" cy="0"/>
            </a:xfrm>
            <a:prstGeom prst="line">
              <a:avLst/>
            </a:prstGeom>
            <a:ln w="63500" cap="rnd">
              <a:solidFill>
                <a:srgbClr val="E60000"/>
              </a:solidFill>
              <a:prstDash val="solid"/>
              <a:headEnd type="none" w="sm" len="sm"/>
              <a:tailEnd type="arrow" w="med" len="sm"/>
            </a:ln>
          </p:spPr>
        </p:sp>
      </p:grpSp>
      <p:grpSp>
        <p:nvGrpSpPr>
          <p:cNvPr id="7" name="Group 7"/>
          <p:cNvGrpSpPr/>
          <p:nvPr/>
        </p:nvGrpSpPr>
        <p:grpSpPr>
          <a:xfrm>
            <a:off x="7034121" y="1267302"/>
            <a:ext cx="2813083" cy="1773226"/>
            <a:chOff x="0" y="0"/>
            <a:chExt cx="3750778" cy="2364301"/>
          </a:xfrm>
        </p:grpSpPr>
        <p:grpSp>
          <p:nvGrpSpPr>
            <p:cNvPr id="8" name="Group 8"/>
            <p:cNvGrpSpPr/>
            <p:nvPr/>
          </p:nvGrpSpPr>
          <p:grpSpPr>
            <a:xfrm>
              <a:off x="0" y="543218"/>
              <a:ext cx="3750778" cy="1821083"/>
              <a:chOff x="0" y="0"/>
              <a:chExt cx="4128159" cy="2004310"/>
            </a:xfrm>
          </p:grpSpPr>
          <p:sp>
            <p:nvSpPr>
              <p:cNvPr id="9" name="Freeform 9"/>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10" name="TextBox 10"/>
            <p:cNvSpPr txBox="1"/>
            <p:nvPr/>
          </p:nvSpPr>
          <p:spPr>
            <a:xfrm>
              <a:off x="273304" y="717391"/>
              <a:ext cx="3204170" cy="1548938"/>
            </a:xfrm>
            <a:prstGeom prst="rect">
              <a:avLst/>
            </a:prstGeom>
          </p:spPr>
          <p:txBody>
            <a:bodyPr lIns="0" tIns="0" rIns="0" bIns="0" rtlCol="0" anchor="t">
              <a:spAutoFit/>
            </a:bodyPr>
            <a:lstStyle/>
            <a:p>
              <a:pPr algn="ctr">
                <a:lnSpc>
                  <a:spcPts val="2972"/>
                </a:lnSpc>
              </a:pPr>
              <a:r>
                <a:rPr lang="en-US" sz="3162">
                  <a:solidFill>
                    <a:srgbClr val="E60000"/>
                  </a:solidFill>
                  <a:latin typeface="Montserrat Extra-Bold"/>
                </a:rPr>
                <a:t>n=(7,2)</a:t>
              </a:r>
            </a:p>
            <a:p>
              <a:pPr algn="ctr">
                <a:lnSpc>
                  <a:spcPts val="2972"/>
                </a:lnSpc>
              </a:pPr>
              <a:r>
                <a:rPr lang="en-US" sz="3162">
                  <a:solidFill>
                    <a:srgbClr val="FFFFFF"/>
                  </a:solidFill>
                  <a:latin typeface="Montserrat Classic"/>
                </a:rPr>
                <a:t>i=0</a:t>
              </a:r>
            </a:p>
            <a:p>
              <a:pPr algn="ctr">
                <a:lnSpc>
                  <a:spcPts val="2972"/>
                </a:lnSpc>
              </a:pPr>
              <a:r>
                <a:rPr lang="en-US" sz="3162">
                  <a:solidFill>
                    <a:srgbClr val="FFFFFF"/>
                  </a:solidFill>
                  <a:latin typeface="Montserrat Classic"/>
                </a:rPr>
                <a:t>len=6</a:t>
              </a:r>
            </a:p>
          </p:txBody>
        </p:sp>
        <p:sp>
          <p:nvSpPr>
            <p:cNvPr id="11" name="TextBox 11"/>
            <p:cNvSpPr txBox="1"/>
            <p:nvPr/>
          </p:nvSpPr>
          <p:spPr>
            <a:xfrm>
              <a:off x="1323143" y="47625"/>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0</a:t>
              </a:r>
            </a:p>
          </p:txBody>
        </p:sp>
      </p:grpSp>
      <p:grpSp>
        <p:nvGrpSpPr>
          <p:cNvPr id="12" name="Group 12"/>
          <p:cNvGrpSpPr/>
          <p:nvPr/>
        </p:nvGrpSpPr>
        <p:grpSpPr>
          <a:xfrm>
            <a:off x="9843286" y="2324070"/>
            <a:ext cx="3170663" cy="2183448"/>
            <a:chOff x="0" y="0"/>
            <a:chExt cx="4227550" cy="2911264"/>
          </a:xfrm>
        </p:grpSpPr>
        <p:grpSp>
          <p:nvGrpSpPr>
            <p:cNvPr id="13" name="Group 13"/>
            <p:cNvGrpSpPr/>
            <p:nvPr/>
          </p:nvGrpSpPr>
          <p:grpSpPr>
            <a:xfrm>
              <a:off x="476773" y="1178070"/>
              <a:ext cx="3750778" cy="1721098"/>
              <a:chOff x="0" y="0"/>
              <a:chExt cx="4128159" cy="1894265"/>
            </a:xfrm>
          </p:grpSpPr>
          <p:sp>
            <p:nvSpPr>
              <p:cNvPr id="14" name="Freeform 14"/>
              <p:cNvSpPr/>
              <p:nvPr/>
            </p:nvSpPr>
            <p:spPr>
              <a:xfrm>
                <a:off x="0" y="0"/>
                <a:ext cx="4128159" cy="1894265"/>
              </a:xfrm>
              <a:custGeom>
                <a:avLst/>
                <a:gdLst/>
                <a:ahLst/>
                <a:cxnLst/>
                <a:rect l="l" t="t" r="r" b="b"/>
                <a:pathLst>
                  <a:path w="4128159" h="1894265">
                    <a:moveTo>
                      <a:pt x="0" y="0"/>
                    </a:moveTo>
                    <a:lnTo>
                      <a:pt x="0" y="1894265"/>
                    </a:lnTo>
                    <a:lnTo>
                      <a:pt x="4128159" y="1894265"/>
                    </a:lnTo>
                    <a:lnTo>
                      <a:pt x="4128159" y="0"/>
                    </a:lnTo>
                    <a:lnTo>
                      <a:pt x="0" y="0"/>
                    </a:lnTo>
                    <a:close/>
                    <a:moveTo>
                      <a:pt x="4067199" y="1833305"/>
                    </a:moveTo>
                    <a:lnTo>
                      <a:pt x="59690" y="1833305"/>
                    </a:lnTo>
                    <a:lnTo>
                      <a:pt x="59690" y="59690"/>
                    </a:lnTo>
                    <a:lnTo>
                      <a:pt x="4067199" y="59690"/>
                    </a:lnTo>
                    <a:lnTo>
                      <a:pt x="4067199" y="1833305"/>
                    </a:lnTo>
                    <a:close/>
                  </a:path>
                </a:pathLst>
              </a:custGeom>
              <a:solidFill>
                <a:srgbClr val="FFFFFF"/>
              </a:solidFill>
            </p:spPr>
          </p:sp>
        </p:grpSp>
        <p:sp>
          <p:nvSpPr>
            <p:cNvPr id="15" name="TextBox 15"/>
            <p:cNvSpPr txBox="1"/>
            <p:nvPr/>
          </p:nvSpPr>
          <p:spPr>
            <a:xfrm>
              <a:off x="750076" y="867026"/>
              <a:ext cx="3204170" cy="2044238"/>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n=(9,6)</a:t>
              </a:r>
            </a:p>
            <a:p>
              <a:pPr algn="ctr">
                <a:lnSpc>
                  <a:spcPts val="2972"/>
                </a:lnSpc>
              </a:pPr>
              <a:r>
                <a:rPr lang="en-US" sz="3162">
                  <a:solidFill>
                    <a:srgbClr val="FFFFFF"/>
                  </a:solidFill>
                  <a:latin typeface="Montserrat Classic"/>
                </a:rPr>
                <a:t>len=2</a:t>
              </a:r>
            </a:p>
            <a:p>
              <a:pPr algn="ctr">
                <a:lnSpc>
                  <a:spcPts val="2972"/>
                </a:lnSpc>
              </a:pPr>
              <a:r>
                <a:rPr lang="en-US" sz="3162">
                  <a:solidFill>
                    <a:srgbClr val="FFFFFF"/>
                  </a:solidFill>
                  <a:latin typeface="Montserrat Classic"/>
                </a:rPr>
                <a:t>i=1</a:t>
              </a:r>
            </a:p>
          </p:txBody>
        </p:sp>
        <p:sp>
          <p:nvSpPr>
            <p:cNvPr id="16" name="AutoShape 16"/>
            <p:cNvSpPr/>
            <p:nvPr/>
          </p:nvSpPr>
          <p:spPr>
            <a:xfrm rot="1799999">
              <a:off x="-137177" y="566944"/>
              <a:ext cx="2284792" cy="0"/>
            </a:xfrm>
            <a:prstGeom prst="line">
              <a:avLst/>
            </a:prstGeom>
            <a:ln w="63500" cap="rnd">
              <a:solidFill>
                <a:srgbClr val="FFFFFF"/>
              </a:solidFill>
              <a:prstDash val="solid"/>
              <a:headEnd type="none" w="sm" len="sm"/>
              <a:tailEnd type="arrow" w="med" len="sm"/>
            </a:ln>
          </p:spPr>
        </p:sp>
        <p:sp>
          <p:nvSpPr>
            <p:cNvPr id="17" name="TextBox 17"/>
            <p:cNvSpPr txBox="1"/>
            <p:nvPr/>
          </p:nvSpPr>
          <p:spPr>
            <a:xfrm>
              <a:off x="1758146" y="787893"/>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8</a:t>
              </a:r>
            </a:p>
          </p:txBody>
        </p:sp>
      </p:grpSp>
      <p:grpSp>
        <p:nvGrpSpPr>
          <p:cNvPr id="18" name="Group 18"/>
          <p:cNvGrpSpPr/>
          <p:nvPr/>
        </p:nvGrpSpPr>
        <p:grpSpPr>
          <a:xfrm>
            <a:off x="9944429" y="4417210"/>
            <a:ext cx="2813083" cy="1862308"/>
            <a:chOff x="0" y="0"/>
            <a:chExt cx="3750778" cy="2483078"/>
          </a:xfrm>
        </p:grpSpPr>
        <p:sp>
          <p:nvSpPr>
            <p:cNvPr id="19" name="AutoShape 19"/>
            <p:cNvSpPr/>
            <p:nvPr/>
          </p:nvSpPr>
          <p:spPr>
            <a:xfrm rot="8773023">
              <a:off x="2480146" y="312442"/>
              <a:ext cx="1143077" cy="0"/>
            </a:xfrm>
            <a:prstGeom prst="line">
              <a:avLst/>
            </a:prstGeom>
            <a:ln w="63500" cap="rnd">
              <a:solidFill>
                <a:srgbClr val="FFFFFF"/>
              </a:solidFill>
              <a:prstDash val="solid"/>
              <a:headEnd type="none" w="sm" len="sm"/>
              <a:tailEnd type="arrow" w="med" len="sm"/>
            </a:ln>
          </p:spPr>
        </p:sp>
        <p:grpSp>
          <p:nvGrpSpPr>
            <p:cNvPr id="20" name="Group 20"/>
            <p:cNvGrpSpPr/>
            <p:nvPr/>
          </p:nvGrpSpPr>
          <p:grpSpPr>
            <a:xfrm>
              <a:off x="0" y="661995"/>
              <a:ext cx="3750778" cy="1821083"/>
              <a:chOff x="0" y="0"/>
              <a:chExt cx="4128159" cy="2004310"/>
            </a:xfrm>
          </p:grpSpPr>
          <p:sp>
            <p:nvSpPr>
              <p:cNvPr id="21" name="Freeform 21"/>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22" name="TextBox 22"/>
            <p:cNvSpPr txBox="1"/>
            <p:nvPr/>
          </p:nvSpPr>
          <p:spPr>
            <a:xfrm>
              <a:off x="273304" y="836167"/>
              <a:ext cx="3204170" cy="1548938"/>
            </a:xfrm>
            <a:prstGeom prst="rect">
              <a:avLst/>
            </a:prstGeom>
          </p:spPr>
          <p:txBody>
            <a:bodyPr lIns="0" tIns="0" rIns="0" bIns="0" rtlCol="0" anchor="t">
              <a:spAutoFit/>
            </a:bodyPr>
            <a:lstStyle/>
            <a:p>
              <a:pPr algn="ctr">
                <a:lnSpc>
                  <a:spcPts val="2972"/>
                </a:lnSpc>
              </a:pPr>
              <a:r>
                <a:rPr lang="en-US" sz="3162">
                  <a:solidFill>
                    <a:srgbClr val="FFFFFF"/>
                  </a:solidFill>
                  <a:latin typeface="Montserrat Extra-Bold"/>
                </a:rPr>
                <a:t>n=(8,1)</a:t>
              </a:r>
            </a:p>
            <a:p>
              <a:pPr algn="ctr">
                <a:lnSpc>
                  <a:spcPts val="2972"/>
                </a:lnSpc>
              </a:pPr>
              <a:r>
                <a:rPr lang="en-US" sz="3162">
                  <a:solidFill>
                    <a:srgbClr val="FFFFFF"/>
                  </a:solidFill>
                  <a:latin typeface="Montserrat Classic"/>
                </a:rPr>
                <a:t>i=0</a:t>
              </a:r>
            </a:p>
            <a:p>
              <a:pPr algn="ctr">
                <a:lnSpc>
                  <a:spcPts val="2972"/>
                </a:lnSpc>
              </a:pPr>
              <a:r>
                <a:rPr lang="en-US" sz="3162">
                  <a:solidFill>
                    <a:srgbClr val="FFFFFF"/>
                  </a:solidFill>
                  <a:latin typeface="Montserrat Classic"/>
                </a:rPr>
                <a:t>len=1</a:t>
              </a:r>
            </a:p>
          </p:txBody>
        </p:sp>
        <p:sp>
          <p:nvSpPr>
            <p:cNvPr id="23" name="TextBox 23"/>
            <p:cNvSpPr txBox="1"/>
            <p:nvPr/>
          </p:nvSpPr>
          <p:spPr>
            <a:xfrm>
              <a:off x="1285775" y="271086"/>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9</a:t>
              </a:r>
            </a:p>
          </p:txBody>
        </p:sp>
      </p:grpSp>
      <p:grpSp>
        <p:nvGrpSpPr>
          <p:cNvPr id="24" name="Group 24"/>
          <p:cNvGrpSpPr/>
          <p:nvPr/>
        </p:nvGrpSpPr>
        <p:grpSpPr>
          <a:xfrm>
            <a:off x="8911186" y="6369053"/>
            <a:ext cx="2138831" cy="2084910"/>
            <a:chOff x="0" y="0"/>
            <a:chExt cx="2851775" cy="2779880"/>
          </a:xfrm>
        </p:grpSpPr>
        <p:sp>
          <p:nvSpPr>
            <p:cNvPr id="25" name="AutoShape 25"/>
            <p:cNvSpPr/>
            <p:nvPr/>
          </p:nvSpPr>
          <p:spPr>
            <a:xfrm rot="8961379">
              <a:off x="1045803" y="485930"/>
              <a:ext cx="1924139" cy="0"/>
            </a:xfrm>
            <a:prstGeom prst="line">
              <a:avLst/>
            </a:prstGeom>
            <a:ln w="63500" cap="rnd">
              <a:solidFill>
                <a:srgbClr val="FFFFFF"/>
              </a:solidFill>
              <a:prstDash val="solid"/>
              <a:headEnd type="none" w="sm" len="sm"/>
              <a:tailEnd type="arrow" w="med" len="sm"/>
            </a:ln>
          </p:spPr>
        </p:sp>
        <p:grpSp>
          <p:nvGrpSpPr>
            <p:cNvPr id="26" name="Group 26"/>
            <p:cNvGrpSpPr/>
            <p:nvPr/>
          </p:nvGrpSpPr>
          <p:grpSpPr>
            <a:xfrm>
              <a:off x="0" y="958796"/>
              <a:ext cx="2851775" cy="1821083"/>
              <a:chOff x="0" y="0"/>
              <a:chExt cx="3138704" cy="2004310"/>
            </a:xfrm>
          </p:grpSpPr>
          <p:sp>
            <p:nvSpPr>
              <p:cNvPr id="27" name="Freeform 27"/>
              <p:cNvSpPr/>
              <p:nvPr/>
            </p:nvSpPr>
            <p:spPr>
              <a:xfrm>
                <a:off x="0" y="0"/>
                <a:ext cx="3138704" cy="2004310"/>
              </a:xfrm>
              <a:custGeom>
                <a:avLst/>
                <a:gdLst/>
                <a:ahLst/>
                <a:cxnLst/>
                <a:rect l="l" t="t" r="r" b="b"/>
                <a:pathLst>
                  <a:path w="3138704" h="2004310">
                    <a:moveTo>
                      <a:pt x="0" y="0"/>
                    </a:moveTo>
                    <a:lnTo>
                      <a:pt x="0" y="2004310"/>
                    </a:lnTo>
                    <a:lnTo>
                      <a:pt x="3138704" y="2004310"/>
                    </a:lnTo>
                    <a:lnTo>
                      <a:pt x="3138704" y="0"/>
                    </a:lnTo>
                    <a:lnTo>
                      <a:pt x="0" y="0"/>
                    </a:lnTo>
                    <a:close/>
                    <a:moveTo>
                      <a:pt x="3077744" y="1943350"/>
                    </a:moveTo>
                    <a:lnTo>
                      <a:pt x="59690" y="1943350"/>
                    </a:lnTo>
                    <a:lnTo>
                      <a:pt x="59690" y="59690"/>
                    </a:lnTo>
                    <a:lnTo>
                      <a:pt x="3077744" y="59690"/>
                    </a:lnTo>
                    <a:lnTo>
                      <a:pt x="3077744" y="1943350"/>
                    </a:lnTo>
                    <a:close/>
                  </a:path>
                </a:pathLst>
              </a:custGeom>
              <a:solidFill>
                <a:srgbClr val="FFFFFF"/>
              </a:solidFill>
            </p:spPr>
          </p:sp>
        </p:grpSp>
        <p:sp>
          <p:nvSpPr>
            <p:cNvPr id="28" name="TextBox 28"/>
            <p:cNvSpPr txBox="1"/>
            <p:nvPr/>
          </p:nvSpPr>
          <p:spPr>
            <a:xfrm>
              <a:off x="0" y="937024"/>
              <a:ext cx="2578471" cy="1548938"/>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29" name="TextBox 29"/>
            <p:cNvSpPr txBox="1"/>
            <p:nvPr/>
          </p:nvSpPr>
          <p:spPr>
            <a:xfrm>
              <a:off x="246277" y="525072"/>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10</a:t>
              </a:r>
            </a:p>
          </p:txBody>
        </p:sp>
      </p:grpSp>
      <p:grpSp>
        <p:nvGrpSpPr>
          <p:cNvPr id="30" name="Group 30"/>
          <p:cNvGrpSpPr/>
          <p:nvPr/>
        </p:nvGrpSpPr>
        <p:grpSpPr>
          <a:xfrm>
            <a:off x="11050017" y="6369053"/>
            <a:ext cx="2291249" cy="2084910"/>
            <a:chOff x="0" y="0"/>
            <a:chExt cx="3054999" cy="2779880"/>
          </a:xfrm>
        </p:grpSpPr>
        <p:grpSp>
          <p:nvGrpSpPr>
            <p:cNvPr id="31" name="Group 31"/>
            <p:cNvGrpSpPr/>
            <p:nvPr/>
          </p:nvGrpSpPr>
          <p:grpSpPr>
            <a:xfrm>
              <a:off x="149171" y="958796"/>
              <a:ext cx="2905828" cy="1821083"/>
              <a:chOff x="0" y="0"/>
              <a:chExt cx="3198196" cy="2004310"/>
            </a:xfrm>
          </p:grpSpPr>
          <p:sp>
            <p:nvSpPr>
              <p:cNvPr id="32" name="Freeform 32"/>
              <p:cNvSpPr/>
              <p:nvPr/>
            </p:nvSpPr>
            <p:spPr>
              <a:xfrm>
                <a:off x="0" y="0"/>
                <a:ext cx="3198195" cy="2004310"/>
              </a:xfrm>
              <a:custGeom>
                <a:avLst/>
                <a:gdLst/>
                <a:ahLst/>
                <a:cxnLst/>
                <a:rect l="l" t="t" r="r" b="b"/>
                <a:pathLst>
                  <a:path w="3198195" h="2004310">
                    <a:moveTo>
                      <a:pt x="0" y="0"/>
                    </a:moveTo>
                    <a:lnTo>
                      <a:pt x="0" y="2004310"/>
                    </a:lnTo>
                    <a:lnTo>
                      <a:pt x="3198195" y="2004310"/>
                    </a:lnTo>
                    <a:lnTo>
                      <a:pt x="3198195" y="0"/>
                    </a:lnTo>
                    <a:lnTo>
                      <a:pt x="0" y="0"/>
                    </a:lnTo>
                    <a:close/>
                    <a:moveTo>
                      <a:pt x="3137235" y="1943350"/>
                    </a:moveTo>
                    <a:lnTo>
                      <a:pt x="59690" y="1943350"/>
                    </a:lnTo>
                    <a:lnTo>
                      <a:pt x="59690" y="59690"/>
                    </a:lnTo>
                    <a:lnTo>
                      <a:pt x="3137236" y="59690"/>
                    </a:lnTo>
                    <a:lnTo>
                      <a:pt x="3137236" y="1943350"/>
                    </a:lnTo>
                    <a:close/>
                  </a:path>
                </a:pathLst>
              </a:custGeom>
              <a:solidFill>
                <a:srgbClr val="FFFFFF"/>
              </a:solidFill>
            </p:spPr>
          </p:sp>
        </p:grpSp>
        <p:sp>
          <p:nvSpPr>
            <p:cNvPr id="33" name="TextBox 33"/>
            <p:cNvSpPr txBox="1"/>
            <p:nvPr/>
          </p:nvSpPr>
          <p:spPr>
            <a:xfrm>
              <a:off x="323878" y="937024"/>
              <a:ext cx="2556414" cy="1548938"/>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34" name="AutoShape 34"/>
            <p:cNvSpPr/>
            <p:nvPr/>
          </p:nvSpPr>
          <p:spPr>
            <a:xfrm rot="1884157">
              <a:off x="-124374" y="496634"/>
              <a:ext cx="1924139" cy="0"/>
            </a:xfrm>
            <a:prstGeom prst="line">
              <a:avLst/>
            </a:prstGeom>
            <a:ln w="63500" cap="rnd">
              <a:solidFill>
                <a:srgbClr val="FFFFFF"/>
              </a:solidFill>
              <a:prstDash val="solid"/>
              <a:headEnd type="none" w="sm" len="sm"/>
              <a:tailEnd type="arrow" w="med" len="sm"/>
            </a:ln>
          </p:spPr>
        </p:sp>
        <p:sp>
          <p:nvSpPr>
            <p:cNvPr id="35" name="TextBox 35"/>
            <p:cNvSpPr txBox="1"/>
            <p:nvPr/>
          </p:nvSpPr>
          <p:spPr>
            <a:xfrm>
              <a:off x="1328781" y="525072"/>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11</a:t>
              </a:r>
            </a:p>
          </p:txBody>
        </p:sp>
      </p:grpSp>
      <p:grpSp>
        <p:nvGrpSpPr>
          <p:cNvPr id="36" name="Group 36"/>
          <p:cNvGrpSpPr/>
          <p:nvPr/>
        </p:nvGrpSpPr>
        <p:grpSpPr>
          <a:xfrm>
            <a:off x="12965930" y="4413838"/>
            <a:ext cx="3590032" cy="1881736"/>
            <a:chOff x="0" y="0"/>
            <a:chExt cx="4786710" cy="2508982"/>
          </a:xfrm>
        </p:grpSpPr>
        <p:grpSp>
          <p:nvGrpSpPr>
            <p:cNvPr id="37" name="Group 37"/>
            <p:cNvGrpSpPr/>
            <p:nvPr/>
          </p:nvGrpSpPr>
          <p:grpSpPr>
            <a:xfrm>
              <a:off x="1035932" y="687899"/>
              <a:ext cx="3750778" cy="1821083"/>
              <a:chOff x="0" y="0"/>
              <a:chExt cx="4128159" cy="2004310"/>
            </a:xfrm>
          </p:grpSpPr>
          <p:sp>
            <p:nvSpPr>
              <p:cNvPr id="38" name="Freeform 38"/>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39" name="TextBox 39"/>
            <p:cNvSpPr txBox="1"/>
            <p:nvPr/>
          </p:nvSpPr>
          <p:spPr>
            <a:xfrm>
              <a:off x="1309236" y="519167"/>
              <a:ext cx="3204170" cy="1548938"/>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40" name="AutoShape 40"/>
            <p:cNvSpPr/>
            <p:nvPr/>
          </p:nvSpPr>
          <p:spPr>
            <a:xfrm rot="900000">
              <a:off x="-33358" y="314716"/>
              <a:ext cx="2440302" cy="0"/>
            </a:xfrm>
            <a:prstGeom prst="line">
              <a:avLst/>
            </a:prstGeom>
            <a:ln w="63500" cap="rnd">
              <a:solidFill>
                <a:srgbClr val="FFFFFF"/>
              </a:solidFill>
              <a:prstDash val="solid"/>
              <a:headEnd type="none" w="sm" len="sm"/>
              <a:tailEnd type="arrow" w="med" len="sm"/>
            </a:ln>
          </p:spPr>
        </p:sp>
        <p:sp>
          <p:nvSpPr>
            <p:cNvPr id="41" name="TextBox 41"/>
            <p:cNvSpPr txBox="1"/>
            <p:nvPr/>
          </p:nvSpPr>
          <p:spPr>
            <a:xfrm>
              <a:off x="2373586" y="267130"/>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12</a:t>
              </a:r>
            </a:p>
          </p:txBody>
        </p:sp>
      </p:grpSp>
      <p:grpSp>
        <p:nvGrpSpPr>
          <p:cNvPr id="42" name="Group 42"/>
          <p:cNvGrpSpPr/>
          <p:nvPr/>
        </p:nvGrpSpPr>
        <p:grpSpPr>
          <a:xfrm>
            <a:off x="-1246677" y="4987185"/>
            <a:ext cx="10784924" cy="802285"/>
            <a:chOff x="0" y="0"/>
            <a:chExt cx="14379899" cy="1069713"/>
          </a:xfrm>
        </p:grpSpPr>
        <p:pic>
          <p:nvPicPr>
            <p:cNvPr id="43" name="Picture 43"/>
            <p:cNvPicPr>
              <a:picLocks noChangeAspect="1"/>
            </p:cNvPicPr>
            <p:nvPr/>
          </p:nvPicPr>
          <p:blipFill>
            <a:blip r:embed="rId2"/>
            <a:srcRect t="35586" b="35586"/>
            <a:stretch>
              <a:fillRect/>
            </a:stretch>
          </p:blipFill>
          <p:spPr>
            <a:xfrm>
              <a:off x="3016882" y="0"/>
              <a:ext cx="8731310" cy="1069713"/>
            </a:xfrm>
            <a:prstGeom prst="rect">
              <a:avLst/>
            </a:prstGeom>
          </p:spPr>
        </p:pic>
        <p:sp>
          <p:nvSpPr>
            <p:cNvPr id="44" name="TextBox 44"/>
            <p:cNvSpPr txBox="1"/>
            <p:nvPr/>
          </p:nvSpPr>
          <p:spPr>
            <a:xfrm>
              <a:off x="0" y="293788"/>
              <a:ext cx="14379899" cy="558338"/>
            </a:xfrm>
            <a:prstGeom prst="rect">
              <a:avLst/>
            </a:prstGeom>
          </p:spPr>
          <p:txBody>
            <a:bodyPr lIns="0" tIns="0" rIns="0" bIns="0" rtlCol="0" anchor="t">
              <a:spAutoFit/>
            </a:bodyPr>
            <a:lstStyle/>
            <a:p>
              <a:pPr algn="ctr">
                <a:lnSpc>
                  <a:spcPts val="2972"/>
                </a:lnSpc>
              </a:pPr>
              <a:r>
                <a:rPr lang="en-US" sz="3162">
                  <a:solidFill>
                    <a:srgbClr val="000000"/>
                  </a:solidFill>
                  <a:latin typeface="Montserrat Extra-Bold"/>
                </a:rPr>
                <a:t># Nhánh phải của (7,2)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grpSp>
        <p:nvGrpSpPr>
          <p:cNvPr id="2" name="Group 2"/>
          <p:cNvGrpSpPr/>
          <p:nvPr/>
        </p:nvGrpSpPr>
        <p:grpSpPr>
          <a:xfrm>
            <a:off x="2390989" y="6527035"/>
            <a:ext cx="2179371" cy="1365812"/>
            <a:chOff x="0" y="0"/>
            <a:chExt cx="3198196" cy="2004310"/>
          </a:xfrm>
        </p:grpSpPr>
        <p:sp>
          <p:nvSpPr>
            <p:cNvPr id="3" name="Freeform 3"/>
            <p:cNvSpPr/>
            <p:nvPr/>
          </p:nvSpPr>
          <p:spPr>
            <a:xfrm>
              <a:off x="0" y="0"/>
              <a:ext cx="3198195" cy="2004310"/>
            </a:xfrm>
            <a:custGeom>
              <a:avLst/>
              <a:gdLst/>
              <a:ahLst/>
              <a:cxnLst/>
              <a:rect l="l" t="t" r="r" b="b"/>
              <a:pathLst>
                <a:path w="3198195" h="2004310">
                  <a:moveTo>
                    <a:pt x="0" y="0"/>
                  </a:moveTo>
                  <a:lnTo>
                    <a:pt x="0" y="2004310"/>
                  </a:lnTo>
                  <a:lnTo>
                    <a:pt x="3198195" y="2004310"/>
                  </a:lnTo>
                  <a:lnTo>
                    <a:pt x="3198195" y="0"/>
                  </a:lnTo>
                  <a:lnTo>
                    <a:pt x="0" y="0"/>
                  </a:lnTo>
                  <a:close/>
                  <a:moveTo>
                    <a:pt x="3137235" y="1943350"/>
                  </a:moveTo>
                  <a:lnTo>
                    <a:pt x="59690" y="1943350"/>
                  </a:lnTo>
                  <a:lnTo>
                    <a:pt x="59690" y="59690"/>
                  </a:lnTo>
                  <a:lnTo>
                    <a:pt x="3137236" y="59690"/>
                  </a:lnTo>
                  <a:lnTo>
                    <a:pt x="3137236" y="1943350"/>
                  </a:lnTo>
                  <a:close/>
                </a:path>
              </a:pathLst>
            </a:custGeom>
            <a:solidFill>
              <a:srgbClr val="FFFFFF"/>
            </a:solidFill>
          </p:spPr>
        </p:sp>
      </p:grpSp>
      <p:sp>
        <p:nvSpPr>
          <p:cNvPr id="4" name="TextBox 4"/>
          <p:cNvSpPr txBox="1"/>
          <p:nvPr/>
        </p:nvSpPr>
        <p:spPr>
          <a:xfrm>
            <a:off x="2522019" y="6529755"/>
            <a:ext cx="1917310" cy="1142654"/>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5" name="AutoShape 5"/>
          <p:cNvSpPr/>
          <p:nvPr/>
        </p:nvSpPr>
        <p:spPr>
          <a:xfrm rot="1884157">
            <a:off x="2185830" y="6180413"/>
            <a:ext cx="1443104" cy="0"/>
          </a:xfrm>
          <a:prstGeom prst="line">
            <a:avLst/>
          </a:prstGeom>
          <a:ln w="47625" cap="rnd">
            <a:solidFill>
              <a:srgbClr val="FFFFFF"/>
            </a:solidFill>
            <a:prstDash val="solid"/>
            <a:headEnd type="none" w="sm" len="sm"/>
            <a:tailEnd type="arrow" w="med" len="sm"/>
          </a:ln>
        </p:spPr>
      </p:sp>
      <p:grpSp>
        <p:nvGrpSpPr>
          <p:cNvPr id="6" name="Group 6"/>
          <p:cNvGrpSpPr/>
          <p:nvPr/>
        </p:nvGrpSpPr>
        <p:grpSpPr>
          <a:xfrm>
            <a:off x="5522562" y="4426069"/>
            <a:ext cx="2813083" cy="1365812"/>
            <a:chOff x="0" y="0"/>
            <a:chExt cx="4128159" cy="2004310"/>
          </a:xfrm>
        </p:grpSpPr>
        <p:sp>
          <p:nvSpPr>
            <p:cNvPr id="7" name="Freeform 7"/>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8" name="AutoShape 8"/>
          <p:cNvSpPr/>
          <p:nvPr/>
        </p:nvSpPr>
        <p:spPr>
          <a:xfrm rot="6551139">
            <a:off x="5615929" y="6182629"/>
            <a:ext cx="834495" cy="0"/>
          </a:xfrm>
          <a:prstGeom prst="line">
            <a:avLst/>
          </a:prstGeom>
          <a:ln w="47625" cap="rnd">
            <a:solidFill>
              <a:srgbClr val="FFFFFF"/>
            </a:solidFill>
            <a:prstDash val="solid"/>
            <a:headEnd type="none" w="sm" len="sm"/>
            <a:tailEnd type="arrow" w="med" len="sm"/>
          </a:ln>
        </p:spPr>
      </p:sp>
      <p:grpSp>
        <p:nvGrpSpPr>
          <p:cNvPr id="9" name="Group 9"/>
          <p:cNvGrpSpPr/>
          <p:nvPr/>
        </p:nvGrpSpPr>
        <p:grpSpPr>
          <a:xfrm>
            <a:off x="4680700" y="6527035"/>
            <a:ext cx="1920387" cy="1365812"/>
            <a:chOff x="0" y="0"/>
            <a:chExt cx="2818140" cy="2004310"/>
          </a:xfrm>
        </p:grpSpPr>
        <p:sp>
          <p:nvSpPr>
            <p:cNvPr id="10" name="Freeform 10"/>
            <p:cNvSpPr/>
            <p:nvPr/>
          </p:nvSpPr>
          <p:spPr>
            <a:xfrm>
              <a:off x="0" y="0"/>
              <a:ext cx="2818140" cy="2004310"/>
            </a:xfrm>
            <a:custGeom>
              <a:avLst/>
              <a:gdLst/>
              <a:ahLst/>
              <a:cxnLst/>
              <a:rect l="l" t="t" r="r" b="b"/>
              <a:pathLst>
                <a:path w="2818140" h="2004310">
                  <a:moveTo>
                    <a:pt x="0" y="0"/>
                  </a:moveTo>
                  <a:lnTo>
                    <a:pt x="0" y="2004310"/>
                  </a:lnTo>
                  <a:lnTo>
                    <a:pt x="2818140" y="2004310"/>
                  </a:lnTo>
                  <a:lnTo>
                    <a:pt x="2818140" y="0"/>
                  </a:lnTo>
                  <a:lnTo>
                    <a:pt x="0" y="0"/>
                  </a:lnTo>
                  <a:close/>
                  <a:moveTo>
                    <a:pt x="2757180" y="1943350"/>
                  </a:moveTo>
                  <a:lnTo>
                    <a:pt x="59690" y="1943350"/>
                  </a:lnTo>
                  <a:lnTo>
                    <a:pt x="59690" y="59690"/>
                  </a:lnTo>
                  <a:lnTo>
                    <a:pt x="2757180" y="59690"/>
                  </a:lnTo>
                  <a:lnTo>
                    <a:pt x="2757180" y="1943350"/>
                  </a:lnTo>
                  <a:close/>
                </a:path>
              </a:pathLst>
            </a:custGeom>
            <a:solidFill>
              <a:srgbClr val="FFFFFF"/>
            </a:solidFill>
          </p:spPr>
        </p:sp>
      </p:grpSp>
      <p:sp>
        <p:nvSpPr>
          <p:cNvPr id="11" name="TextBox 11"/>
          <p:cNvSpPr txBox="1"/>
          <p:nvPr/>
        </p:nvSpPr>
        <p:spPr>
          <a:xfrm>
            <a:off x="4439329" y="6529755"/>
            <a:ext cx="2403128" cy="1142654"/>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grpSp>
        <p:nvGrpSpPr>
          <p:cNvPr id="12" name="Group 12"/>
          <p:cNvGrpSpPr/>
          <p:nvPr/>
        </p:nvGrpSpPr>
        <p:grpSpPr>
          <a:xfrm>
            <a:off x="6740106" y="6527035"/>
            <a:ext cx="1948029" cy="1365812"/>
            <a:chOff x="0" y="0"/>
            <a:chExt cx="2858705" cy="2004310"/>
          </a:xfrm>
        </p:grpSpPr>
        <p:sp>
          <p:nvSpPr>
            <p:cNvPr id="13" name="Freeform 13"/>
            <p:cNvSpPr/>
            <p:nvPr/>
          </p:nvSpPr>
          <p:spPr>
            <a:xfrm>
              <a:off x="0" y="0"/>
              <a:ext cx="2858705" cy="2004310"/>
            </a:xfrm>
            <a:custGeom>
              <a:avLst/>
              <a:gdLst/>
              <a:ahLst/>
              <a:cxnLst/>
              <a:rect l="l" t="t" r="r" b="b"/>
              <a:pathLst>
                <a:path w="2858705" h="2004310">
                  <a:moveTo>
                    <a:pt x="0" y="0"/>
                  </a:moveTo>
                  <a:lnTo>
                    <a:pt x="0" y="2004310"/>
                  </a:lnTo>
                  <a:lnTo>
                    <a:pt x="2858705" y="2004310"/>
                  </a:lnTo>
                  <a:lnTo>
                    <a:pt x="2858705" y="0"/>
                  </a:lnTo>
                  <a:lnTo>
                    <a:pt x="0" y="0"/>
                  </a:lnTo>
                  <a:close/>
                  <a:moveTo>
                    <a:pt x="2797745" y="1943350"/>
                  </a:moveTo>
                  <a:lnTo>
                    <a:pt x="59690" y="1943350"/>
                  </a:lnTo>
                  <a:lnTo>
                    <a:pt x="59690" y="59690"/>
                  </a:lnTo>
                  <a:lnTo>
                    <a:pt x="2797745" y="59690"/>
                  </a:lnTo>
                  <a:lnTo>
                    <a:pt x="2797745" y="1943350"/>
                  </a:lnTo>
                  <a:close/>
                </a:path>
              </a:pathLst>
            </a:custGeom>
            <a:solidFill>
              <a:srgbClr val="FFFFFF"/>
            </a:solidFill>
          </p:spPr>
        </p:sp>
      </p:grpSp>
      <p:sp>
        <p:nvSpPr>
          <p:cNvPr id="14" name="TextBox 14"/>
          <p:cNvSpPr txBox="1"/>
          <p:nvPr/>
        </p:nvSpPr>
        <p:spPr>
          <a:xfrm>
            <a:off x="6601087" y="6508033"/>
            <a:ext cx="2403128" cy="1142654"/>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15" name="AutoShape 15"/>
          <p:cNvSpPr/>
          <p:nvPr/>
        </p:nvSpPr>
        <p:spPr>
          <a:xfrm rot="1884157">
            <a:off x="6089153" y="6164357"/>
            <a:ext cx="1443104" cy="0"/>
          </a:xfrm>
          <a:prstGeom prst="line">
            <a:avLst/>
          </a:prstGeom>
          <a:ln w="47625" cap="rnd">
            <a:solidFill>
              <a:srgbClr val="FFFFFF"/>
            </a:solidFill>
            <a:prstDash val="solid"/>
            <a:headEnd type="none" w="sm" len="sm"/>
            <a:tailEnd type="arrow" w="med" len="sm"/>
          </a:ln>
        </p:spPr>
      </p:sp>
      <p:sp>
        <p:nvSpPr>
          <p:cNvPr id="16" name="AutoShape 16"/>
          <p:cNvSpPr/>
          <p:nvPr/>
        </p:nvSpPr>
        <p:spPr>
          <a:xfrm rot="1382790">
            <a:off x="4784899" y="4188796"/>
            <a:ext cx="1284942" cy="0"/>
          </a:xfrm>
          <a:prstGeom prst="line">
            <a:avLst/>
          </a:prstGeom>
          <a:ln w="47625" cap="rnd">
            <a:solidFill>
              <a:srgbClr val="FFFFFF"/>
            </a:solidFill>
            <a:prstDash val="solid"/>
            <a:headEnd type="none" w="sm" len="sm"/>
            <a:tailEnd type="arrow" w="med" len="sm"/>
          </a:ln>
        </p:spPr>
      </p:sp>
      <p:grpSp>
        <p:nvGrpSpPr>
          <p:cNvPr id="17" name="Group 17"/>
          <p:cNvGrpSpPr/>
          <p:nvPr/>
        </p:nvGrpSpPr>
        <p:grpSpPr>
          <a:xfrm>
            <a:off x="10904203" y="2646506"/>
            <a:ext cx="2813083" cy="1290824"/>
            <a:chOff x="0" y="0"/>
            <a:chExt cx="4128159" cy="1894265"/>
          </a:xfrm>
        </p:grpSpPr>
        <p:sp>
          <p:nvSpPr>
            <p:cNvPr id="18" name="Freeform 18"/>
            <p:cNvSpPr/>
            <p:nvPr/>
          </p:nvSpPr>
          <p:spPr>
            <a:xfrm>
              <a:off x="0" y="0"/>
              <a:ext cx="4128159" cy="1894265"/>
            </a:xfrm>
            <a:custGeom>
              <a:avLst/>
              <a:gdLst/>
              <a:ahLst/>
              <a:cxnLst/>
              <a:rect l="l" t="t" r="r" b="b"/>
              <a:pathLst>
                <a:path w="4128159" h="1894265">
                  <a:moveTo>
                    <a:pt x="0" y="0"/>
                  </a:moveTo>
                  <a:lnTo>
                    <a:pt x="0" y="1894265"/>
                  </a:lnTo>
                  <a:lnTo>
                    <a:pt x="4128159" y="1894265"/>
                  </a:lnTo>
                  <a:lnTo>
                    <a:pt x="4128159" y="0"/>
                  </a:lnTo>
                  <a:lnTo>
                    <a:pt x="0" y="0"/>
                  </a:lnTo>
                  <a:close/>
                  <a:moveTo>
                    <a:pt x="4067199" y="1833305"/>
                  </a:moveTo>
                  <a:lnTo>
                    <a:pt x="59690" y="1833305"/>
                  </a:lnTo>
                  <a:lnTo>
                    <a:pt x="59690" y="59690"/>
                  </a:lnTo>
                  <a:lnTo>
                    <a:pt x="4067199" y="59690"/>
                  </a:lnTo>
                  <a:lnTo>
                    <a:pt x="4067199" y="1833305"/>
                  </a:lnTo>
                  <a:close/>
                </a:path>
              </a:pathLst>
            </a:custGeom>
            <a:solidFill>
              <a:srgbClr val="FFFFFF"/>
            </a:solidFill>
          </p:spPr>
        </p:sp>
      </p:grpSp>
      <p:sp>
        <p:nvSpPr>
          <p:cNvPr id="19" name="TextBox 19"/>
          <p:cNvSpPr txBox="1"/>
          <p:nvPr/>
        </p:nvSpPr>
        <p:spPr>
          <a:xfrm>
            <a:off x="11109181" y="2432273"/>
            <a:ext cx="2403128" cy="1514129"/>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n=(9,6)</a:t>
            </a:r>
          </a:p>
          <a:p>
            <a:pPr algn="ctr">
              <a:lnSpc>
                <a:spcPts val="2972"/>
              </a:lnSpc>
            </a:pPr>
            <a:r>
              <a:rPr lang="en-US" sz="3162">
                <a:solidFill>
                  <a:srgbClr val="FFFFFF"/>
                </a:solidFill>
                <a:latin typeface="Montserrat Classic"/>
              </a:rPr>
              <a:t>len=2</a:t>
            </a:r>
          </a:p>
          <a:p>
            <a:pPr algn="ctr">
              <a:lnSpc>
                <a:spcPts val="2972"/>
              </a:lnSpc>
            </a:pPr>
            <a:r>
              <a:rPr lang="en-US" sz="3162">
                <a:solidFill>
                  <a:srgbClr val="FFFFFF"/>
                </a:solidFill>
                <a:latin typeface="Montserrat Classic"/>
              </a:rPr>
              <a:t>i=1</a:t>
            </a:r>
          </a:p>
        </p:txBody>
      </p:sp>
      <p:sp>
        <p:nvSpPr>
          <p:cNvPr id="20" name="AutoShape 20"/>
          <p:cNvSpPr/>
          <p:nvPr/>
        </p:nvSpPr>
        <p:spPr>
          <a:xfrm rot="1799999">
            <a:off x="10443741" y="2188162"/>
            <a:ext cx="1713594" cy="0"/>
          </a:xfrm>
          <a:prstGeom prst="line">
            <a:avLst/>
          </a:prstGeom>
          <a:ln w="47625" cap="rnd">
            <a:solidFill>
              <a:srgbClr val="FFFFFF"/>
            </a:solidFill>
            <a:prstDash val="solid"/>
            <a:headEnd type="none" w="sm" len="sm"/>
            <a:tailEnd type="arrow" w="med" len="sm"/>
          </a:ln>
        </p:spPr>
      </p:sp>
      <p:sp>
        <p:nvSpPr>
          <p:cNvPr id="21" name="AutoShape 21"/>
          <p:cNvSpPr/>
          <p:nvPr/>
        </p:nvSpPr>
        <p:spPr>
          <a:xfrm rot="8773023">
            <a:off x="12539063" y="4071159"/>
            <a:ext cx="889564" cy="121971"/>
          </a:xfrm>
          <a:prstGeom prst="line">
            <a:avLst/>
          </a:prstGeom>
          <a:ln w="47625" cap="rnd">
            <a:solidFill>
              <a:srgbClr val="FFFFFF"/>
            </a:solidFill>
            <a:prstDash val="solid"/>
            <a:headEnd type="none" w="sm" len="sm"/>
            <a:tailEnd type="arrow" w="med" len="sm"/>
          </a:ln>
        </p:spPr>
      </p:sp>
      <p:grpSp>
        <p:nvGrpSpPr>
          <p:cNvPr id="22" name="Group 22"/>
          <p:cNvGrpSpPr/>
          <p:nvPr/>
        </p:nvGrpSpPr>
        <p:grpSpPr>
          <a:xfrm>
            <a:off x="10647767" y="4352590"/>
            <a:ext cx="2813083" cy="1365812"/>
            <a:chOff x="0" y="0"/>
            <a:chExt cx="4128159" cy="2004310"/>
          </a:xfrm>
        </p:grpSpPr>
        <p:sp>
          <p:nvSpPr>
            <p:cNvPr id="23" name="Freeform 23"/>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grpSp>
        <p:nvGrpSpPr>
          <p:cNvPr id="24" name="Group 24"/>
          <p:cNvGrpSpPr/>
          <p:nvPr/>
        </p:nvGrpSpPr>
        <p:grpSpPr>
          <a:xfrm>
            <a:off x="14446217" y="4368646"/>
            <a:ext cx="2813083" cy="1365812"/>
            <a:chOff x="0" y="0"/>
            <a:chExt cx="4128159" cy="2004310"/>
          </a:xfrm>
        </p:grpSpPr>
        <p:sp>
          <p:nvSpPr>
            <p:cNvPr id="25" name="Freeform 25"/>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26" name="TextBox 26"/>
          <p:cNvSpPr txBox="1"/>
          <p:nvPr/>
        </p:nvSpPr>
        <p:spPr>
          <a:xfrm>
            <a:off x="14651195" y="4261147"/>
            <a:ext cx="2403128" cy="1142654"/>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27" name="AutoShape 27"/>
          <p:cNvSpPr/>
          <p:nvPr/>
        </p:nvSpPr>
        <p:spPr>
          <a:xfrm rot="900000" flipV="1">
            <a:off x="13665939" y="4091614"/>
            <a:ext cx="1798568" cy="72869"/>
          </a:xfrm>
          <a:prstGeom prst="line">
            <a:avLst/>
          </a:prstGeom>
          <a:ln w="47625" cap="rnd">
            <a:solidFill>
              <a:srgbClr val="FFFFFF"/>
            </a:solidFill>
            <a:prstDash val="solid"/>
            <a:headEnd type="none" w="sm" len="sm"/>
            <a:tailEnd type="arrow" w="med" len="sm"/>
          </a:ln>
        </p:spPr>
      </p:sp>
      <p:grpSp>
        <p:nvGrpSpPr>
          <p:cNvPr id="28" name="Group 28"/>
          <p:cNvGrpSpPr/>
          <p:nvPr/>
        </p:nvGrpSpPr>
        <p:grpSpPr>
          <a:xfrm>
            <a:off x="15149554" y="6510979"/>
            <a:ext cx="2813083" cy="1381868"/>
            <a:chOff x="0" y="0"/>
            <a:chExt cx="4128159" cy="2027872"/>
          </a:xfrm>
        </p:grpSpPr>
        <p:sp>
          <p:nvSpPr>
            <p:cNvPr id="29" name="Freeform 29"/>
            <p:cNvSpPr/>
            <p:nvPr/>
          </p:nvSpPr>
          <p:spPr>
            <a:xfrm>
              <a:off x="0" y="0"/>
              <a:ext cx="4128159" cy="2027872"/>
            </a:xfrm>
            <a:custGeom>
              <a:avLst/>
              <a:gdLst/>
              <a:ahLst/>
              <a:cxnLst/>
              <a:rect l="l" t="t" r="r" b="b"/>
              <a:pathLst>
                <a:path w="4128159" h="2027872">
                  <a:moveTo>
                    <a:pt x="0" y="0"/>
                  </a:moveTo>
                  <a:lnTo>
                    <a:pt x="0" y="2027872"/>
                  </a:lnTo>
                  <a:lnTo>
                    <a:pt x="4128159" y="2027872"/>
                  </a:lnTo>
                  <a:lnTo>
                    <a:pt x="4128159" y="0"/>
                  </a:lnTo>
                  <a:lnTo>
                    <a:pt x="0" y="0"/>
                  </a:lnTo>
                  <a:close/>
                  <a:moveTo>
                    <a:pt x="4067199" y="1966912"/>
                  </a:moveTo>
                  <a:lnTo>
                    <a:pt x="59690" y="1966912"/>
                  </a:lnTo>
                  <a:lnTo>
                    <a:pt x="59690" y="59690"/>
                  </a:lnTo>
                  <a:lnTo>
                    <a:pt x="4067199" y="59690"/>
                  </a:lnTo>
                  <a:lnTo>
                    <a:pt x="4067199" y="1966912"/>
                  </a:lnTo>
                  <a:close/>
                </a:path>
              </a:pathLst>
            </a:custGeom>
            <a:solidFill>
              <a:srgbClr val="FFFFFF"/>
            </a:solidFill>
          </p:spPr>
        </p:sp>
      </p:grpSp>
      <p:sp>
        <p:nvSpPr>
          <p:cNvPr id="30" name="TextBox 30"/>
          <p:cNvSpPr txBox="1"/>
          <p:nvPr/>
        </p:nvSpPr>
        <p:spPr>
          <a:xfrm>
            <a:off x="15354532" y="6403480"/>
            <a:ext cx="2403128" cy="1142654"/>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E60000"/>
                </a:solidFill>
                <a:latin typeface="Montserrat Classic"/>
              </a:rPr>
              <a:t>Thoát if</a:t>
            </a:r>
          </a:p>
          <a:p>
            <a:pPr algn="ctr">
              <a:lnSpc>
                <a:spcPts val="2972"/>
              </a:lnSpc>
            </a:pPr>
            <a:r>
              <a:rPr lang="en-US" sz="3162">
                <a:solidFill>
                  <a:srgbClr val="E60000"/>
                </a:solidFill>
                <a:latin typeface="Montserrat Classic"/>
              </a:rPr>
              <a:t>return n</a:t>
            </a:r>
          </a:p>
        </p:txBody>
      </p:sp>
      <p:sp>
        <p:nvSpPr>
          <p:cNvPr id="31" name="AutoShape 31"/>
          <p:cNvSpPr/>
          <p:nvPr/>
        </p:nvSpPr>
        <p:spPr>
          <a:xfrm rot="1162922" flipV="1">
            <a:off x="14391608" y="6049690"/>
            <a:ext cx="2616369" cy="117697"/>
          </a:xfrm>
          <a:prstGeom prst="line">
            <a:avLst/>
          </a:prstGeom>
          <a:ln w="47625" cap="rnd">
            <a:solidFill>
              <a:srgbClr val="E60000"/>
            </a:solidFill>
            <a:prstDash val="solid"/>
            <a:headEnd type="none" w="sm" len="sm"/>
            <a:tailEnd type="arrow" w="med" len="sm"/>
          </a:ln>
        </p:spPr>
      </p:sp>
      <p:sp>
        <p:nvSpPr>
          <p:cNvPr id="32" name="AutoShape 32"/>
          <p:cNvSpPr/>
          <p:nvPr/>
        </p:nvSpPr>
        <p:spPr>
          <a:xfrm rot="8961379" flipV="1">
            <a:off x="10371065" y="6070883"/>
            <a:ext cx="1546395" cy="80821"/>
          </a:xfrm>
          <a:prstGeom prst="line">
            <a:avLst/>
          </a:prstGeom>
          <a:ln w="47625" cap="rnd">
            <a:solidFill>
              <a:srgbClr val="FFFFFF"/>
            </a:solidFill>
            <a:prstDash val="solid"/>
            <a:headEnd type="none" w="sm" len="sm"/>
            <a:tailEnd type="arrow" w="med" len="sm"/>
          </a:ln>
        </p:spPr>
      </p:sp>
      <p:grpSp>
        <p:nvGrpSpPr>
          <p:cNvPr id="33" name="Group 33"/>
          <p:cNvGrpSpPr/>
          <p:nvPr/>
        </p:nvGrpSpPr>
        <p:grpSpPr>
          <a:xfrm>
            <a:off x="9614523" y="6527035"/>
            <a:ext cx="2138831" cy="1365812"/>
            <a:chOff x="0" y="0"/>
            <a:chExt cx="3138704" cy="2004310"/>
          </a:xfrm>
        </p:grpSpPr>
        <p:sp>
          <p:nvSpPr>
            <p:cNvPr id="34" name="Freeform 34"/>
            <p:cNvSpPr/>
            <p:nvPr/>
          </p:nvSpPr>
          <p:spPr>
            <a:xfrm>
              <a:off x="0" y="0"/>
              <a:ext cx="3138704" cy="2004310"/>
            </a:xfrm>
            <a:custGeom>
              <a:avLst/>
              <a:gdLst/>
              <a:ahLst/>
              <a:cxnLst/>
              <a:rect l="l" t="t" r="r" b="b"/>
              <a:pathLst>
                <a:path w="3138704" h="2004310">
                  <a:moveTo>
                    <a:pt x="0" y="0"/>
                  </a:moveTo>
                  <a:lnTo>
                    <a:pt x="0" y="2004310"/>
                  </a:lnTo>
                  <a:lnTo>
                    <a:pt x="3138704" y="2004310"/>
                  </a:lnTo>
                  <a:lnTo>
                    <a:pt x="3138704" y="0"/>
                  </a:lnTo>
                  <a:lnTo>
                    <a:pt x="0" y="0"/>
                  </a:lnTo>
                  <a:close/>
                  <a:moveTo>
                    <a:pt x="3077744" y="1943350"/>
                  </a:moveTo>
                  <a:lnTo>
                    <a:pt x="59690" y="1943350"/>
                  </a:lnTo>
                  <a:lnTo>
                    <a:pt x="59690" y="59690"/>
                  </a:lnTo>
                  <a:lnTo>
                    <a:pt x="3077744" y="59690"/>
                  </a:lnTo>
                  <a:lnTo>
                    <a:pt x="3077744" y="1943350"/>
                  </a:lnTo>
                  <a:close/>
                </a:path>
              </a:pathLst>
            </a:custGeom>
            <a:solidFill>
              <a:srgbClr val="FFFFFF"/>
            </a:solidFill>
          </p:spPr>
        </p:sp>
      </p:grpSp>
      <p:grpSp>
        <p:nvGrpSpPr>
          <p:cNvPr id="35" name="Group 35"/>
          <p:cNvGrpSpPr/>
          <p:nvPr/>
        </p:nvGrpSpPr>
        <p:grpSpPr>
          <a:xfrm>
            <a:off x="11865233" y="6527035"/>
            <a:ext cx="2179371" cy="1365812"/>
            <a:chOff x="0" y="0"/>
            <a:chExt cx="3198196" cy="2004310"/>
          </a:xfrm>
        </p:grpSpPr>
        <p:sp>
          <p:nvSpPr>
            <p:cNvPr id="36" name="Freeform 36"/>
            <p:cNvSpPr/>
            <p:nvPr/>
          </p:nvSpPr>
          <p:spPr>
            <a:xfrm>
              <a:off x="0" y="0"/>
              <a:ext cx="3198195" cy="2004310"/>
            </a:xfrm>
            <a:custGeom>
              <a:avLst/>
              <a:gdLst/>
              <a:ahLst/>
              <a:cxnLst/>
              <a:rect l="l" t="t" r="r" b="b"/>
              <a:pathLst>
                <a:path w="3198195" h="2004310">
                  <a:moveTo>
                    <a:pt x="0" y="0"/>
                  </a:moveTo>
                  <a:lnTo>
                    <a:pt x="0" y="2004310"/>
                  </a:lnTo>
                  <a:lnTo>
                    <a:pt x="3198195" y="2004310"/>
                  </a:lnTo>
                  <a:lnTo>
                    <a:pt x="3198195" y="0"/>
                  </a:lnTo>
                  <a:lnTo>
                    <a:pt x="0" y="0"/>
                  </a:lnTo>
                  <a:close/>
                  <a:moveTo>
                    <a:pt x="3137235" y="1943350"/>
                  </a:moveTo>
                  <a:lnTo>
                    <a:pt x="59690" y="1943350"/>
                  </a:lnTo>
                  <a:lnTo>
                    <a:pt x="59690" y="59690"/>
                  </a:lnTo>
                  <a:lnTo>
                    <a:pt x="3137236" y="59690"/>
                  </a:lnTo>
                  <a:lnTo>
                    <a:pt x="3137236" y="1943350"/>
                  </a:lnTo>
                  <a:close/>
                </a:path>
              </a:pathLst>
            </a:custGeom>
            <a:solidFill>
              <a:srgbClr val="FFFFFF"/>
            </a:solidFill>
          </p:spPr>
        </p:sp>
      </p:grpSp>
      <p:sp>
        <p:nvSpPr>
          <p:cNvPr id="37" name="TextBox 37"/>
          <p:cNvSpPr txBox="1"/>
          <p:nvPr/>
        </p:nvSpPr>
        <p:spPr>
          <a:xfrm>
            <a:off x="11996263" y="6529755"/>
            <a:ext cx="1917310" cy="1142654"/>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38" name="AutoShape 38"/>
          <p:cNvSpPr/>
          <p:nvPr/>
        </p:nvSpPr>
        <p:spPr>
          <a:xfrm rot="1884157">
            <a:off x="11649719" y="6061305"/>
            <a:ext cx="1486941" cy="116197"/>
          </a:xfrm>
          <a:prstGeom prst="line">
            <a:avLst/>
          </a:prstGeom>
          <a:ln w="47625" cap="rnd">
            <a:solidFill>
              <a:srgbClr val="FFFFFF"/>
            </a:solidFill>
            <a:prstDash val="solid"/>
            <a:headEnd type="none" w="sm" len="sm"/>
            <a:tailEnd type="arrow" w="med" len="sm"/>
          </a:ln>
        </p:spPr>
      </p:sp>
      <p:sp>
        <p:nvSpPr>
          <p:cNvPr id="39" name="AutoShape 39"/>
          <p:cNvSpPr/>
          <p:nvPr/>
        </p:nvSpPr>
        <p:spPr>
          <a:xfrm rot="5399999">
            <a:off x="6158327" y="5710645"/>
            <a:ext cx="6018971" cy="0"/>
          </a:xfrm>
          <a:prstGeom prst="line">
            <a:avLst/>
          </a:prstGeom>
          <a:ln w="47625" cap="rnd">
            <a:solidFill>
              <a:srgbClr val="FFFFFF"/>
            </a:solidFill>
            <a:prstDash val="sysDot"/>
            <a:headEnd type="none" w="sm" len="sm"/>
            <a:tailEnd type="none" w="sm" len="sm"/>
          </a:ln>
        </p:spPr>
      </p:sp>
      <p:grpSp>
        <p:nvGrpSpPr>
          <p:cNvPr id="40" name="Group 40"/>
          <p:cNvGrpSpPr/>
          <p:nvPr/>
        </p:nvGrpSpPr>
        <p:grpSpPr>
          <a:xfrm>
            <a:off x="7737458" y="706186"/>
            <a:ext cx="2813083" cy="1773226"/>
            <a:chOff x="0" y="0"/>
            <a:chExt cx="3750778" cy="2364301"/>
          </a:xfrm>
        </p:grpSpPr>
        <p:grpSp>
          <p:nvGrpSpPr>
            <p:cNvPr id="41" name="Group 41"/>
            <p:cNvGrpSpPr/>
            <p:nvPr/>
          </p:nvGrpSpPr>
          <p:grpSpPr>
            <a:xfrm>
              <a:off x="0" y="543218"/>
              <a:ext cx="3750778" cy="1821083"/>
              <a:chOff x="0" y="0"/>
              <a:chExt cx="4128159" cy="2004310"/>
            </a:xfrm>
          </p:grpSpPr>
          <p:sp>
            <p:nvSpPr>
              <p:cNvPr id="42" name="Freeform 42"/>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43" name="TextBox 43"/>
            <p:cNvSpPr txBox="1"/>
            <p:nvPr/>
          </p:nvSpPr>
          <p:spPr>
            <a:xfrm>
              <a:off x="273304" y="717391"/>
              <a:ext cx="3204170" cy="1548938"/>
            </a:xfrm>
            <a:prstGeom prst="rect">
              <a:avLst/>
            </a:prstGeom>
          </p:spPr>
          <p:txBody>
            <a:bodyPr lIns="0" tIns="0" rIns="0" bIns="0" rtlCol="0" anchor="t">
              <a:spAutoFit/>
            </a:bodyPr>
            <a:lstStyle/>
            <a:p>
              <a:pPr algn="ctr">
                <a:lnSpc>
                  <a:spcPts val="2972"/>
                </a:lnSpc>
              </a:pPr>
              <a:r>
                <a:rPr lang="en-US" sz="3162">
                  <a:solidFill>
                    <a:srgbClr val="E60000"/>
                  </a:solidFill>
                  <a:latin typeface="Montserrat Extra-Bold"/>
                </a:rPr>
                <a:t>n=(7,2)</a:t>
              </a:r>
            </a:p>
            <a:p>
              <a:pPr algn="ctr">
                <a:lnSpc>
                  <a:spcPts val="2972"/>
                </a:lnSpc>
              </a:pPr>
              <a:r>
                <a:rPr lang="en-US" sz="3162">
                  <a:solidFill>
                    <a:srgbClr val="FFFFFF"/>
                  </a:solidFill>
                  <a:latin typeface="Montserrat Classic"/>
                </a:rPr>
                <a:t>i=0</a:t>
              </a:r>
            </a:p>
            <a:p>
              <a:pPr algn="ctr">
                <a:lnSpc>
                  <a:spcPts val="2972"/>
                </a:lnSpc>
              </a:pPr>
              <a:r>
                <a:rPr lang="en-US" sz="3162">
                  <a:solidFill>
                    <a:srgbClr val="FFFFFF"/>
                  </a:solidFill>
                  <a:latin typeface="Montserrat Classic"/>
                </a:rPr>
                <a:t>len=6</a:t>
              </a:r>
            </a:p>
          </p:txBody>
        </p:sp>
        <p:sp>
          <p:nvSpPr>
            <p:cNvPr id="44" name="TextBox 44"/>
            <p:cNvSpPr txBox="1"/>
            <p:nvPr/>
          </p:nvSpPr>
          <p:spPr>
            <a:xfrm>
              <a:off x="1323143" y="47625"/>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0</a:t>
              </a:r>
            </a:p>
          </p:txBody>
        </p:sp>
      </p:grpSp>
      <p:grpSp>
        <p:nvGrpSpPr>
          <p:cNvPr id="45" name="Group 45"/>
          <p:cNvGrpSpPr/>
          <p:nvPr/>
        </p:nvGrpSpPr>
        <p:grpSpPr>
          <a:xfrm>
            <a:off x="3685652" y="1796506"/>
            <a:ext cx="4078938" cy="2142333"/>
            <a:chOff x="0" y="0"/>
            <a:chExt cx="5438584" cy="2856444"/>
          </a:xfrm>
        </p:grpSpPr>
        <p:sp>
          <p:nvSpPr>
            <p:cNvPr id="46" name="AutoShape 46"/>
            <p:cNvSpPr/>
            <p:nvPr/>
          </p:nvSpPr>
          <p:spPr>
            <a:xfrm rot="8961379">
              <a:off x="3632611" y="485930"/>
              <a:ext cx="1924139" cy="0"/>
            </a:xfrm>
            <a:prstGeom prst="line">
              <a:avLst/>
            </a:prstGeom>
            <a:ln w="63500" cap="rnd">
              <a:solidFill>
                <a:srgbClr val="FFFFFF"/>
              </a:solidFill>
              <a:prstDash val="solid"/>
              <a:headEnd type="none" w="sm" len="sm"/>
              <a:tailEnd type="arrow" w="med" len="sm"/>
            </a:ln>
          </p:spPr>
        </p:sp>
        <p:grpSp>
          <p:nvGrpSpPr>
            <p:cNvPr id="47" name="Group 47"/>
            <p:cNvGrpSpPr/>
            <p:nvPr/>
          </p:nvGrpSpPr>
          <p:grpSpPr>
            <a:xfrm>
              <a:off x="0" y="1035361"/>
              <a:ext cx="3750778" cy="1821083"/>
              <a:chOff x="0" y="0"/>
              <a:chExt cx="4128159" cy="2004310"/>
            </a:xfrm>
          </p:grpSpPr>
          <p:sp>
            <p:nvSpPr>
              <p:cNvPr id="48" name="Freeform 48"/>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49" name="TextBox 49"/>
            <p:cNvSpPr txBox="1"/>
            <p:nvPr/>
          </p:nvSpPr>
          <p:spPr>
            <a:xfrm>
              <a:off x="273304" y="1209533"/>
              <a:ext cx="3204170" cy="1548938"/>
            </a:xfrm>
            <a:prstGeom prst="rect">
              <a:avLst/>
            </a:prstGeom>
          </p:spPr>
          <p:txBody>
            <a:bodyPr lIns="0" tIns="0" rIns="0" bIns="0" rtlCol="0" anchor="t">
              <a:spAutoFit/>
            </a:bodyPr>
            <a:lstStyle/>
            <a:p>
              <a:pPr algn="ctr">
                <a:lnSpc>
                  <a:spcPts val="2972"/>
                </a:lnSpc>
              </a:pPr>
              <a:r>
                <a:rPr lang="en-US" sz="3162">
                  <a:solidFill>
                    <a:srgbClr val="FFFFFF"/>
                  </a:solidFill>
                  <a:latin typeface="Montserrat Extra-Bold"/>
                </a:rPr>
                <a:t>n=(5,4)</a:t>
              </a:r>
            </a:p>
            <a:p>
              <a:pPr algn="ctr">
                <a:lnSpc>
                  <a:spcPts val="2972"/>
                </a:lnSpc>
              </a:pPr>
              <a:r>
                <a:rPr lang="en-US" sz="3162">
                  <a:solidFill>
                    <a:srgbClr val="FFFFFF"/>
                  </a:solidFill>
                  <a:latin typeface="Montserrat Classic"/>
                </a:rPr>
                <a:t>i=1</a:t>
              </a:r>
            </a:p>
            <a:p>
              <a:pPr algn="ctr">
                <a:lnSpc>
                  <a:spcPts val="2972"/>
                </a:lnSpc>
              </a:pPr>
              <a:r>
                <a:rPr lang="en-US" sz="3162">
                  <a:solidFill>
                    <a:srgbClr val="FFFFFF"/>
                  </a:solidFill>
                  <a:latin typeface="Montserrat Classic"/>
                </a:rPr>
                <a:t>len=3</a:t>
              </a:r>
            </a:p>
          </p:txBody>
        </p:sp>
        <p:sp>
          <p:nvSpPr>
            <p:cNvPr id="50" name="TextBox 50"/>
            <p:cNvSpPr txBox="1"/>
            <p:nvPr/>
          </p:nvSpPr>
          <p:spPr>
            <a:xfrm>
              <a:off x="1427378" y="652967"/>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a:t>
              </a:r>
            </a:p>
          </p:txBody>
        </p:sp>
      </p:grpSp>
      <p:grpSp>
        <p:nvGrpSpPr>
          <p:cNvPr id="51" name="Group 51"/>
          <p:cNvGrpSpPr/>
          <p:nvPr/>
        </p:nvGrpSpPr>
        <p:grpSpPr>
          <a:xfrm>
            <a:off x="872569" y="3937329"/>
            <a:ext cx="3952124" cy="1870608"/>
            <a:chOff x="0" y="0"/>
            <a:chExt cx="5269498" cy="2494144"/>
          </a:xfrm>
        </p:grpSpPr>
        <p:sp>
          <p:nvSpPr>
            <p:cNvPr id="52" name="AutoShape 52"/>
            <p:cNvSpPr/>
            <p:nvPr/>
          </p:nvSpPr>
          <p:spPr>
            <a:xfrm rot="9448701">
              <a:off x="3640802" y="319445"/>
              <a:ext cx="1680621" cy="0"/>
            </a:xfrm>
            <a:prstGeom prst="line">
              <a:avLst/>
            </a:prstGeom>
            <a:ln w="63500" cap="rnd">
              <a:solidFill>
                <a:srgbClr val="FFFFFF"/>
              </a:solidFill>
              <a:prstDash val="solid"/>
              <a:headEnd type="none" w="sm" len="sm"/>
              <a:tailEnd type="arrow" w="med" len="sm"/>
            </a:ln>
          </p:spPr>
        </p:sp>
        <p:grpSp>
          <p:nvGrpSpPr>
            <p:cNvPr id="53" name="Group 53"/>
            <p:cNvGrpSpPr/>
            <p:nvPr/>
          </p:nvGrpSpPr>
          <p:grpSpPr>
            <a:xfrm>
              <a:off x="0" y="673061"/>
              <a:ext cx="3750778" cy="1821083"/>
              <a:chOff x="0" y="0"/>
              <a:chExt cx="4128159" cy="2004310"/>
            </a:xfrm>
          </p:grpSpPr>
          <p:sp>
            <p:nvSpPr>
              <p:cNvPr id="54" name="Freeform 54"/>
              <p:cNvSpPr/>
              <p:nvPr/>
            </p:nvSpPr>
            <p:spPr>
              <a:xfrm>
                <a:off x="0" y="0"/>
                <a:ext cx="4128159" cy="2004310"/>
              </a:xfrm>
              <a:custGeom>
                <a:avLst/>
                <a:gdLst/>
                <a:ahLst/>
                <a:cxnLst/>
                <a:rect l="l" t="t" r="r" b="b"/>
                <a:pathLst>
                  <a:path w="4128159" h="2004310">
                    <a:moveTo>
                      <a:pt x="0" y="0"/>
                    </a:moveTo>
                    <a:lnTo>
                      <a:pt x="0" y="2004310"/>
                    </a:lnTo>
                    <a:lnTo>
                      <a:pt x="4128159" y="2004310"/>
                    </a:lnTo>
                    <a:lnTo>
                      <a:pt x="4128159" y="0"/>
                    </a:lnTo>
                    <a:lnTo>
                      <a:pt x="0" y="0"/>
                    </a:lnTo>
                    <a:close/>
                    <a:moveTo>
                      <a:pt x="4067199" y="1943350"/>
                    </a:moveTo>
                    <a:lnTo>
                      <a:pt x="59690" y="1943350"/>
                    </a:lnTo>
                    <a:lnTo>
                      <a:pt x="59690" y="59690"/>
                    </a:lnTo>
                    <a:lnTo>
                      <a:pt x="4067199" y="59690"/>
                    </a:lnTo>
                    <a:lnTo>
                      <a:pt x="4067199" y="1943350"/>
                    </a:lnTo>
                    <a:close/>
                  </a:path>
                </a:pathLst>
              </a:custGeom>
              <a:solidFill>
                <a:srgbClr val="FFFFFF"/>
              </a:solidFill>
            </p:spPr>
          </p:sp>
        </p:grpSp>
        <p:sp>
          <p:nvSpPr>
            <p:cNvPr id="55" name="TextBox 55"/>
            <p:cNvSpPr txBox="1"/>
            <p:nvPr/>
          </p:nvSpPr>
          <p:spPr>
            <a:xfrm>
              <a:off x="273304" y="847233"/>
              <a:ext cx="3204170" cy="1548938"/>
            </a:xfrm>
            <a:prstGeom prst="rect">
              <a:avLst/>
            </a:prstGeom>
          </p:spPr>
          <p:txBody>
            <a:bodyPr lIns="0" tIns="0" rIns="0" bIns="0" rtlCol="0" anchor="t">
              <a:spAutoFit/>
            </a:bodyPr>
            <a:lstStyle/>
            <a:p>
              <a:pPr algn="ctr">
                <a:lnSpc>
                  <a:spcPts val="2972"/>
                </a:lnSpc>
              </a:pPr>
              <a:r>
                <a:rPr lang="en-US" sz="3162">
                  <a:solidFill>
                    <a:srgbClr val="FFFFFF"/>
                  </a:solidFill>
                  <a:latin typeface="Montserrat Extra-Bold"/>
                </a:rPr>
                <a:t>n=(2,3)</a:t>
              </a:r>
            </a:p>
            <a:p>
              <a:pPr algn="ctr">
                <a:lnSpc>
                  <a:spcPts val="2972"/>
                </a:lnSpc>
              </a:pPr>
              <a:r>
                <a:rPr lang="en-US" sz="3162">
                  <a:solidFill>
                    <a:srgbClr val="FFFFFF"/>
                  </a:solidFill>
                  <a:latin typeface="Montserrat Classic"/>
                </a:rPr>
                <a:t>i=0</a:t>
              </a:r>
            </a:p>
            <a:p>
              <a:pPr algn="ctr">
                <a:lnSpc>
                  <a:spcPts val="2972"/>
                </a:lnSpc>
              </a:pPr>
              <a:r>
                <a:rPr lang="en-US" sz="3162">
                  <a:solidFill>
                    <a:srgbClr val="FFFFFF"/>
                  </a:solidFill>
                  <a:latin typeface="Montserrat Classic"/>
                </a:rPr>
                <a:t>len=1</a:t>
              </a:r>
            </a:p>
          </p:txBody>
        </p:sp>
        <p:sp>
          <p:nvSpPr>
            <p:cNvPr id="56" name="TextBox 56"/>
            <p:cNvSpPr txBox="1"/>
            <p:nvPr/>
          </p:nvSpPr>
          <p:spPr>
            <a:xfrm>
              <a:off x="1285584" y="269259"/>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2</a:t>
              </a:r>
            </a:p>
          </p:txBody>
        </p:sp>
      </p:grpSp>
      <p:grpSp>
        <p:nvGrpSpPr>
          <p:cNvPr id="57" name="Group 57"/>
          <p:cNvGrpSpPr/>
          <p:nvPr/>
        </p:nvGrpSpPr>
        <p:grpSpPr>
          <a:xfrm>
            <a:off x="0" y="5807937"/>
            <a:ext cx="2279110" cy="2084910"/>
            <a:chOff x="0" y="0"/>
            <a:chExt cx="3038814" cy="2779880"/>
          </a:xfrm>
        </p:grpSpPr>
        <p:sp>
          <p:nvSpPr>
            <p:cNvPr id="58" name="AutoShape 58"/>
            <p:cNvSpPr/>
            <p:nvPr/>
          </p:nvSpPr>
          <p:spPr>
            <a:xfrm rot="8961379">
              <a:off x="1232842" y="485930"/>
              <a:ext cx="1924139" cy="0"/>
            </a:xfrm>
            <a:prstGeom prst="line">
              <a:avLst/>
            </a:prstGeom>
            <a:ln w="63500" cap="rnd">
              <a:solidFill>
                <a:srgbClr val="FFFFFF"/>
              </a:solidFill>
              <a:prstDash val="solid"/>
              <a:headEnd type="none" w="sm" len="sm"/>
              <a:tailEnd type="arrow" w="med" len="sm"/>
            </a:ln>
          </p:spPr>
        </p:sp>
        <p:grpSp>
          <p:nvGrpSpPr>
            <p:cNvPr id="59" name="Group 59"/>
            <p:cNvGrpSpPr/>
            <p:nvPr/>
          </p:nvGrpSpPr>
          <p:grpSpPr>
            <a:xfrm>
              <a:off x="187039" y="958796"/>
              <a:ext cx="2851775" cy="1821083"/>
              <a:chOff x="0" y="0"/>
              <a:chExt cx="3138704" cy="2004310"/>
            </a:xfrm>
          </p:grpSpPr>
          <p:sp>
            <p:nvSpPr>
              <p:cNvPr id="60" name="Freeform 60"/>
              <p:cNvSpPr/>
              <p:nvPr/>
            </p:nvSpPr>
            <p:spPr>
              <a:xfrm>
                <a:off x="0" y="0"/>
                <a:ext cx="3138704" cy="2004310"/>
              </a:xfrm>
              <a:custGeom>
                <a:avLst/>
                <a:gdLst/>
                <a:ahLst/>
                <a:cxnLst/>
                <a:rect l="l" t="t" r="r" b="b"/>
                <a:pathLst>
                  <a:path w="3138704" h="2004310">
                    <a:moveTo>
                      <a:pt x="0" y="0"/>
                    </a:moveTo>
                    <a:lnTo>
                      <a:pt x="0" y="2004310"/>
                    </a:lnTo>
                    <a:lnTo>
                      <a:pt x="3138704" y="2004310"/>
                    </a:lnTo>
                    <a:lnTo>
                      <a:pt x="3138704" y="0"/>
                    </a:lnTo>
                    <a:lnTo>
                      <a:pt x="0" y="0"/>
                    </a:lnTo>
                    <a:close/>
                    <a:moveTo>
                      <a:pt x="3077744" y="1943350"/>
                    </a:moveTo>
                    <a:lnTo>
                      <a:pt x="59690" y="1943350"/>
                    </a:lnTo>
                    <a:lnTo>
                      <a:pt x="59690" y="59690"/>
                    </a:lnTo>
                    <a:lnTo>
                      <a:pt x="3077744" y="59690"/>
                    </a:lnTo>
                    <a:lnTo>
                      <a:pt x="3077744" y="1943350"/>
                    </a:lnTo>
                    <a:close/>
                  </a:path>
                </a:pathLst>
              </a:custGeom>
              <a:solidFill>
                <a:srgbClr val="FFFFFF"/>
              </a:solidFill>
            </p:spPr>
          </p:sp>
        </p:grpSp>
        <p:sp>
          <p:nvSpPr>
            <p:cNvPr id="61" name="TextBox 61"/>
            <p:cNvSpPr txBox="1"/>
            <p:nvPr/>
          </p:nvSpPr>
          <p:spPr>
            <a:xfrm>
              <a:off x="187039" y="937024"/>
              <a:ext cx="2578471" cy="1548938"/>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62" name="TextBox 62"/>
            <p:cNvSpPr txBox="1"/>
            <p:nvPr/>
          </p:nvSpPr>
          <p:spPr>
            <a:xfrm>
              <a:off x="0" y="565305"/>
              <a:ext cx="1179610" cy="382394"/>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3</a:t>
              </a:r>
            </a:p>
          </p:txBody>
        </p:sp>
      </p:grpSp>
      <p:pic>
        <p:nvPicPr>
          <p:cNvPr id="63" name="Picture 63"/>
          <p:cNvPicPr>
            <a:picLocks noChangeAspect="1"/>
          </p:cNvPicPr>
          <p:nvPr/>
        </p:nvPicPr>
        <p:blipFill>
          <a:blip r:embed="rId2"/>
          <a:srcRect t="23440" b="23440"/>
          <a:stretch>
            <a:fillRect/>
          </a:stretch>
        </p:blipFill>
        <p:spPr>
          <a:xfrm>
            <a:off x="6929104" y="8947440"/>
            <a:ext cx="4682994" cy="1097624"/>
          </a:xfrm>
          <a:prstGeom prst="rect">
            <a:avLst/>
          </a:prstGeom>
        </p:spPr>
      </p:pic>
      <p:sp>
        <p:nvSpPr>
          <p:cNvPr id="64" name="TextBox 64"/>
          <p:cNvSpPr txBox="1"/>
          <p:nvPr/>
        </p:nvSpPr>
        <p:spPr>
          <a:xfrm>
            <a:off x="5727540" y="4575748"/>
            <a:ext cx="2403128" cy="1154162"/>
          </a:xfrm>
          <a:prstGeom prst="rect">
            <a:avLst/>
          </a:prstGeom>
        </p:spPr>
        <p:txBody>
          <a:bodyPr lIns="0" tIns="0" rIns="0" bIns="0" rtlCol="0" anchor="t">
            <a:spAutoFit/>
          </a:bodyPr>
          <a:lstStyle/>
          <a:p>
            <a:pPr algn="ctr">
              <a:lnSpc>
                <a:spcPts val="2972"/>
              </a:lnSpc>
            </a:pPr>
            <a:r>
              <a:rPr lang="en-US" sz="3162">
                <a:solidFill>
                  <a:srgbClr val="FFFFFF"/>
                </a:solidFill>
                <a:latin typeface="Montserrat Extra-Bold"/>
              </a:rPr>
              <a:t>n=(4,7)</a:t>
            </a:r>
          </a:p>
          <a:p>
            <a:pPr algn="ctr">
              <a:lnSpc>
                <a:spcPts val="2972"/>
              </a:lnSpc>
            </a:pPr>
            <a:r>
              <a:rPr lang="en-US" sz="3162">
                <a:solidFill>
                  <a:srgbClr val="FFFFFF"/>
                </a:solidFill>
                <a:latin typeface="Montserrat Classic"/>
              </a:rPr>
              <a:t>i=0</a:t>
            </a:r>
          </a:p>
          <a:p>
            <a:pPr algn="ctr">
              <a:lnSpc>
                <a:spcPts val="2972"/>
              </a:lnSpc>
            </a:pPr>
            <a:r>
              <a:rPr lang="en-US" sz="3162">
                <a:solidFill>
                  <a:srgbClr val="FFFFFF"/>
                </a:solidFill>
                <a:latin typeface="Montserrat Classic"/>
              </a:rPr>
              <a:t>len=1</a:t>
            </a:r>
          </a:p>
        </p:txBody>
      </p:sp>
      <p:sp>
        <p:nvSpPr>
          <p:cNvPr id="65" name="TextBox 65"/>
          <p:cNvSpPr txBox="1"/>
          <p:nvPr/>
        </p:nvSpPr>
        <p:spPr>
          <a:xfrm>
            <a:off x="10852745" y="4502269"/>
            <a:ext cx="2403128" cy="1142654"/>
          </a:xfrm>
          <a:prstGeom prst="rect">
            <a:avLst/>
          </a:prstGeom>
        </p:spPr>
        <p:txBody>
          <a:bodyPr lIns="0" tIns="0" rIns="0" bIns="0" rtlCol="0" anchor="t">
            <a:spAutoFit/>
          </a:bodyPr>
          <a:lstStyle/>
          <a:p>
            <a:pPr algn="ctr">
              <a:lnSpc>
                <a:spcPts val="2972"/>
              </a:lnSpc>
            </a:pPr>
            <a:r>
              <a:rPr lang="en-US" sz="3162">
                <a:solidFill>
                  <a:srgbClr val="FFFFFF"/>
                </a:solidFill>
                <a:latin typeface="Montserrat Extra-Bold"/>
              </a:rPr>
              <a:t>n=(8,1)</a:t>
            </a:r>
          </a:p>
          <a:p>
            <a:pPr algn="ctr">
              <a:lnSpc>
                <a:spcPts val="2972"/>
              </a:lnSpc>
            </a:pPr>
            <a:r>
              <a:rPr lang="en-US" sz="3162">
                <a:solidFill>
                  <a:srgbClr val="FFFFFF"/>
                </a:solidFill>
                <a:latin typeface="Montserrat Classic"/>
              </a:rPr>
              <a:t>i=0</a:t>
            </a:r>
          </a:p>
          <a:p>
            <a:pPr algn="ctr">
              <a:lnSpc>
                <a:spcPts val="2972"/>
              </a:lnSpc>
            </a:pPr>
            <a:r>
              <a:rPr lang="en-US" sz="3162">
                <a:solidFill>
                  <a:srgbClr val="FFFFFF"/>
                </a:solidFill>
                <a:latin typeface="Montserrat Classic"/>
              </a:rPr>
              <a:t>len=1</a:t>
            </a:r>
          </a:p>
        </p:txBody>
      </p:sp>
      <p:sp>
        <p:nvSpPr>
          <p:cNvPr id="66" name="TextBox 66"/>
          <p:cNvSpPr txBox="1"/>
          <p:nvPr/>
        </p:nvSpPr>
        <p:spPr>
          <a:xfrm>
            <a:off x="9614523" y="6529755"/>
            <a:ext cx="1933854" cy="1142654"/>
          </a:xfrm>
          <a:prstGeom prst="rect">
            <a:avLst/>
          </a:prstGeom>
        </p:spPr>
        <p:txBody>
          <a:bodyPr lIns="0" tIns="0" rIns="0" bIns="0" rtlCol="0" anchor="t">
            <a:spAutoFit/>
          </a:bodyPr>
          <a:lstStyle/>
          <a:p>
            <a:pPr algn="ctr">
              <a:lnSpc>
                <a:spcPts val="2972"/>
              </a:lnSpc>
            </a:pPr>
            <a:endParaRPr/>
          </a:p>
          <a:p>
            <a:pPr algn="ctr">
              <a:lnSpc>
                <a:spcPts val="2972"/>
              </a:lnSpc>
            </a:pPr>
            <a:r>
              <a:rPr lang="en-US" sz="3162">
                <a:solidFill>
                  <a:srgbClr val="FFFFFF"/>
                </a:solidFill>
                <a:latin typeface="Montserrat Classic"/>
              </a:rPr>
              <a:t>len=0</a:t>
            </a:r>
          </a:p>
          <a:p>
            <a:pPr algn="ctr">
              <a:lnSpc>
                <a:spcPts val="2972"/>
              </a:lnSpc>
            </a:pPr>
            <a:r>
              <a:rPr lang="en-US" sz="3162">
                <a:solidFill>
                  <a:srgbClr val="FFFFFF"/>
                </a:solidFill>
                <a:latin typeface="Montserrat Classic"/>
              </a:rPr>
              <a:t>return 0</a:t>
            </a:r>
          </a:p>
        </p:txBody>
      </p:sp>
      <p:sp>
        <p:nvSpPr>
          <p:cNvPr id="67" name="TextBox 67"/>
          <p:cNvSpPr txBox="1"/>
          <p:nvPr/>
        </p:nvSpPr>
        <p:spPr>
          <a:xfrm>
            <a:off x="3775350" y="9334500"/>
            <a:ext cx="10784924" cy="399704"/>
          </a:xfrm>
          <a:prstGeom prst="rect">
            <a:avLst/>
          </a:prstGeom>
        </p:spPr>
        <p:txBody>
          <a:bodyPr lIns="0" tIns="0" rIns="0" bIns="0" rtlCol="0" anchor="t">
            <a:spAutoFit/>
          </a:bodyPr>
          <a:lstStyle/>
          <a:p>
            <a:pPr algn="ctr">
              <a:lnSpc>
                <a:spcPts val="2972"/>
              </a:lnSpc>
            </a:pPr>
            <a:r>
              <a:rPr lang="en-US" sz="3162">
                <a:solidFill>
                  <a:srgbClr val="000000"/>
                </a:solidFill>
                <a:latin typeface="Montserrat Extra-Bold"/>
              </a:rPr>
              <a:t># Cây tối ưu</a:t>
            </a:r>
          </a:p>
        </p:txBody>
      </p:sp>
      <p:sp>
        <p:nvSpPr>
          <p:cNvPr id="68" name="TextBox 68"/>
          <p:cNvSpPr txBox="1"/>
          <p:nvPr/>
        </p:nvSpPr>
        <p:spPr>
          <a:xfrm>
            <a:off x="3243298" y="6258552"/>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4</a:t>
            </a:r>
          </a:p>
        </p:txBody>
      </p:sp>
      <p:sp>
        <p:nvSpPr>
          <p:cNvPr id="69" name="TextBox 69"/>
          <p:cNvSpPr txBox="1"/>
          <p:nvPr/>
        </p:nvSpPr>
        <p:spPr>
          <a:xfrm>
            <a:off x="6554269" y="4151180"/>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5</a:t>
            </a:r>
          </a:p>
        </p:txBody>
      </p:sp>
      <p:sp>
        <p:nvSpPr>
          <p:cNvPr id="70" name="TextBox 70"/>
          <p:cNvSpPr txBox="1"/>
          <p:nvPr/>
        </p:nvSpPr>
        <p:spPr>
          <a:xfrm>
            <a:off x="5285186" y="6243823"/>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6</a:t>
            </a:r>
          </a:p>
        </p:txBody>
      </p:sp>
      <p:sp>
        <p:nvSpPr>
          <p:cNvPr id="71" name="TextBox 71"/>
          <p:cNvSpPr txBox="1"/>
          <p:nvPr/>
        </p:nvSpPr>
        <p:spPr>
          <a:xfrm>
            <a:off x="7245960" y="6243823"/>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7</a:t>
            </a:r>
          </a:p>
        </p:txBody>
      </p:sp>
      <p:sp>
        <p:nvSpPr>
          <p:cNvPr id="72" name="TextBox 72"/>
          <p:cNvSpPr txBox="1"/>
          <p:nvPr/>
        </p:nvSpPr>
        <p:spPr>
          <a:xfrm>
            <a:off x="11865233" y="2365780"/>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8</a:t>
            </a:r>
          </a:p>
        </p:txBody>
      </p:sp>
      <p:sp>
        <p:nvSpPr>
          <p:cNvPr id="73" name="TextBox 73"/>
          <p:cNvSpPr txBox="1"/>
          <p:nvPr/>
        </p:nvSpPr>
        <p:spPr>
          <a:xfrm>
            <a:off x="11612098" y="4071315"/>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9</a:t>
            </a:r>
          </a:p>
        </p:txBody>
      </p:sp>
      <p:sp>
        <p:nvSpPr>
          <p:cNvPr id="74" name="TextBox 74"/>
          <p:cNvSpPr txBox="1"/>
          <p:nvPr/>
        </p:nvSpPr>
        <p:spPr>
          <a:xfrm>
            <a:off x="9799231" y="6213648"/>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10</a:t>
            </a:r>
          </a:p>
        </p:txBody>
      </p:sp>
      <p:sp>
        <p:nvSpPr>
          <p:cNvPr id="75" name="TextBox 75"/>
          <p:cNvSpPr txBox="1"/>
          <p:nvPr/>
        </p:nvSpPr>
        <p:spPr>
          <a:xfrm>
            <a:off x="12749940" y="6213648"/>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11</a:t>
            </a:r>
          </a:p>
        </p:txBody>
      </p:sp>
      <p:sp>
        <p:nvSpPr>
          <p:cNvPr id="76" name="TextBox 76"/>
          <p:cNvSpPr txBox="1"/>
          <p:nvPr/>
        </p:nvSpPr>
        <p:spPr>
          <a:xfrm>
            <a:off x="15449457" y="4064976"/>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12</a:t>
            </a:r>
          </a:p>
        </p:txBody>
      </p:sp>
      <p:sp>
        <p:nvSpPr>
          <p:cNvPr id="77" name="TextBox 77"/>
          <p:cNvSpPr txBox="1"/>
          <p:nvPr/>
        </p:nvSpPr>
        <p:spPr>
          <a:xfrm>
            <a:off x="16611968" y="6243823"/>
            <a:ext cx="884708" cy="274889"/>
          </a:xfrm>
          <a:prstGeom prst="rect">
            <a:avLst/>
          </a:prstGeom>
        </p:spPr>
        <p:txBody>
          <a:bodyPr lIns="0" tIns="0" rIns="0" bIns="0" rtlCol="0" anchor="t">
            <a:spAutoFit/>
          </a:bodyPr>
          <a:lstStyle/>
          <a:p>
            <a:pPr algn="ctr">
              <a:lnSpc>
                <a:spcPts val="2021"/>
              </a:lnSpc>
            </a:pPr>
            <a:r>
              <a:rPr lang="en-US" sz="2151">
                <a:solidFill>
                  <a:srgbClr val="FFDF56"/>
                </a:solidFill>
                <a:latin typeface="Montserrat Extra-Bold"/>
              </a:rPr>
              <a:t>13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15840" y="1874"/>
            <a:ext cx="18288000" cy="10287000"/>
          </a:xfrm>
          <a:prstGeom prst="rect">
            <a:avLst/>
          </a:prstGeom>
        </p:spPr>
      </p:pic>
      <p:grpSp>
        <p:nvGrpSpPr>
          <p:cNvPr id="4" name="Group 4"/>
          <p:cNvGrpSpPr/>
          <p:nvPr/>
        </p:nvGrpSpPr>
        <p:grpSpPr>
          <a:xfrm>
            <a:off x="1371600" y="342900"/>
            <a:ext cx="21156408" cy="14061359"/>
            <a:chOff x="3070134" y="0"/>
            <a:chExt cx="28208544" cy="18748479"/>
          </a:xfrm>
        </p:grpSpPr>
        <p:grpSp>
          <p:nvGrpSpPr>
            <p:cNvPr id="5" name="Group 5"/>
            <p:cNvGrpSpPr/>
            <p:nvPr/>
          </p:nvGrpSpPr>
          <p:grpSpPr>
            <a:xfrm>
              <a:off x="19639467" y="7109268"/>
              <a:ext cx="11639211" cy="1163921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id="7" name="Group 7"/>
            <p:cNvGrpSpPr/>
            <p:nvPr/>
          </p:nvGrpSpPr>
          <p:grpSpPr>
            <a:xfrm>
              <a:off x="21607607" y="9077407"/>
              <a:ext cx="7702931" cy="770293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pic>
          <p:nvPicPr>
            <p:cNvPr id="10" name="Picture 10"/>
            <p:cNvPicPr>
              <a:picLocks noChangeAspect="1"/>
            </p:cNvPicPr>
            <p:nvPr/>
          </p:nvPicPr>
          <p:blipFill>
            <a:blip r:embed="rId3"/>
            <a:srcRect/>
            <a:stretch>
              <a:fillRect/>
            </a:stretch>
          </p:blipFill>
          <p:spPr>
            <a:xfrm>
              <a:off x="3070134" y="0"/>
              <a:ext cx="19783676" cy="13193239"/>
            </a:xfrm>
            <a:prstGeom prst="rect">
              <a:avLst/>
            </a:prstGeom>
          </p:spPr>
        </p:pic>
        <p:pic>
          <p:nvPicPr>
            <p:cNvPr id="11" name="Picture 11"/>
            <p:cNvPicPr>
              <a:picLocks noChangeAspect="1"/>
            </p:cNvPicPr>
            <p:nvPr/>
          </p:nvPicPr>
          <p:blipFill>
            <a:blip r:embed="rId4"/>
            <a:srcRect/>
            <a:stretch>
              <a:fillRect/>
            </a:stretch>
          </p:blipFill>
          <p:spPr>
            <a:xfrm>
              <a:off x="4159994" y="603063"/>
              <a:ext cx="17603956" cy="11096110"/>
            </a:xfrm>
            <a:prstGeom prst="rect">
              <a:avLst/>
            </a:prstGeom>
          </p:spPr>
        </p:pic>
        <p:sp>
          <p:nvSpPr>
            <p:cNvPr id="12" name="TextBox 12"/>
            <p:cNvSpPr txBox="1"/>
            <p:nvPr/>
          </p:nvSpPr>
          <p:spPr>
            <a:xfrm>
              <a:off x="5175156" y="11929091"/>
              <a:ext cx="14515358" cy="773160"/>
            </a:xfrm>
            <a:prstGeom prst="rect">
              <a:avLst/>
            </a:prstGeom>
          </p:spPr>
          <p:txBody>
            <a:bodyPr lIns="0" tIns="0" rIns="0" bIns="0" rtlCol="0" anchor="t">
              <a:spAutoFit/>
            </a:bodyPr>
            <a:lstStyle/>
            <a:p>
              <a:pPr algn="ctr">
                <a:lnSpc>
                  <a:spcPts val="4971"/>
                </a:lnSpc>
              </a:pPr>
              <a:r>
                <a:rPr lang="en-US" sz="3550">
                  <a:solidFill>
                    <a:srgbClr val="000000"/>
                  </a:solidFill>
                  <a:latin typeface="Montserrat Extra-Bold"/>
                </a:rPr>
                <a:t>#Độ phức tạp dựng cây</a:t>
              </a:r>
            </a:p>
          </p:txBody>
        </p:sp>
      </p:grpSp>
      <p:pic>
        <p:nvPicPr>
          <p:cNvPr id="13" name="Picture 6">
            <a:extLst>
              <a:ext uri="{FF2B5EF4-FFF2-40B4-BE49-F238E27FC236}">
                <a16:creationId xmlns:a16="http://schemas.microsoft.com/office/drawing/2014/main" id="{F8C0E647-8A42-4131-B2EB-D1F956F177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0304064">
            <a:off x="14475889" y="217744"/>
            <a:ext cx="1153031" cy="115303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4729600" y="5688498"/>
            <a:ext cx="8729408" cy="8729408"/>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id="5" name="Group 5"/>
          <p:cNvGrpSpPr/>
          <p:nvPr/>
        </p:nvGrpSpPr>
        <p:grpSpPr>
          <a:xfrm>
            <a:off x="16205705" y="7164602"/>
            <a:ext cx="5777198" cy="577719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grpSp>
        <p:nvGrpSpPr>
          <p:cNvPr id="8" name="Group 8"/>
          <p:cNvGrpSpPr/>
          <p:nvPr/>
        </p:nvGrpSpPr>
        <p:grpSpPr>
          <a:xfrm>
            <a:off x="0" y="356547"/>
            <a:ext cx="17140358" cy="9894929"/>
            <a:chOff x="0" y="0"/>
            <a:chExt cx="22853810" cy="13193239"/>
          </a:xfrm>
        </p:grpSpPr>
        <p:pic>
          <p:nvPicPr>
            <p:cNvPr id="9" name="Picture 9"/>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74739"/>
            <a:stretch>
              <a:fillRect/>
            </a:stretch>
          </p:blipFill>
          <p:spPr>
            <a:xfrm>
              <a:off x="0" y="603063"/>
              <a:ext cx="2446672" cy="4600694"/>
            </a:xfrm>
            <a:prstGeom prst="rect">
              <a:avLst/>
            </a:prstGeom>
          </p:spPr>
        </p:pic>
        <p:pic>
          <p:nvPicPr>
            <p:cNvPr id="10" name="Picture 10"/>
            <p:cNvPicPr>
              <a:picLocks noChangeAspect="1"/>
            </p:cNvPicPr>
            <p:nvPr/>
          </p:nvPicPr>
          <p:blipFill>
            <a:blip r:embed="rId5"/>
            <a:srcRect/>
            <a:stretch>
              <a:fillRect/>
            </a:stretch>
          </p:blipFill>
          <p:spPr>
            <a:xfrm>
              <a:off x="3070134" y="0"/>
              <a:ext cx="19783676" cy="13193239"/>
            </a:xfrm>
            <a:prstGeom prst="rect">
              <a:avLst/>
            </a:prstGeom>
          </p:spPr>
        </p:pic>
        <p:pic>
          <p:nvPicPr>
            <p:cNvPr id="11" name="Picture 11"/>
            <p:cNvPicPr>
              <a:picLocks noChangeAspect="1"/>
            </p:cNvPicPr>
            <p:nvPr/>
          </p:nvPicPr>
          <p:blipFill>
            <a:blip r:embed="rId6"/>
            <a:srcRect/>
            <a:stretch>
              <a:fillRect/>
            </a:stretch>
          </p:blipFill>
          <p:spPr>
            <a:xfrm>
              <a:off x="3814156" y="603063"/>
              <a:ext cx="18295633" cy="10996843"/>
            </a:xfrm>
            <a:prstGeom prst="rect">
              <a:avLst/>
            </a:prstGeom>
          </p:spPr>
        </p:pic>
        <p:sp>
          <p:nvSpPr>
            <p:cNvPr id="12" name="TextBox 12"/>
            <p:cNvSpPr txBox="1"/>
            <p:nvPr/>
          </p:nvSpPr>
          <p:spPr>
            <a:xfrm>
              <a:off x="5175156" y="11929091"/>
              <a:ext cx="14515358" cy="773160"/>
            </a:xfrm>
            <a:prstGeom prst="rect">
              <a:avLst/>
            </a:prstGeom>
          </p:spPr>
          <p:txBody>
            <a:bodyPr lIns="0" tIns="0" rIns="0" bIns="0" rtlCol="0" anchor="t">
              <a:spAutoFit/>
            </a:bodyPr>
            <a:lstStyle/>
            <a:p>
              <a:pPr algn="ctr">
                <a:lnSpc>
                  <a:spcPts val="4971"/>
                </a:lnSpc>
              </a:pPr>
              <a:r>
                <a:rPr lang="en-US" sz="3550">
                  <a:solidFill>
                    <a:srgbClr val="000000"/>
                  </a:solidFill>
                  <a:latin typeface="Montserrat Extra-Bold"/>
                </a:rPr>
                <a:t># So sánh dựng cây 2 chiều và 3 chiều</a:t>
              </a:r>
            </a:p>
          </p:txBody>
        </p:sp>
      </p:grpSp>
      <p:pic>
        <p:nvPicPr>
          <p:cNvPr id="13" name="Picture 6">
            <a:extLst>
              <a:ext uri="{FF2B5EF4-FFF2-40B4-BE49-F238E27FC236}">
                <a16:creationId xmlns:a16="http://schemas.microsoft.com/office/drawing/2014/main" id="{429F6825-8625-4334-AE64-1321868F41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8682715">
            <a:off x="2632692" y="-177794"/>
            <a:ext cx="1153031" cy="115303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147" r="7321" b="41620"/>
          <a:stretch>
            <a:fillRect/>
          </a:stretch>
        </p:blipFill>
        <p:spPr>
          <a:xfrm>
            <a:off x="11966476" y="-295843"/>
            <a:ext cx="6497839" cy="1067649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1613">
            <a:off x="16964522" y="6908714"/>
            <a:ext cx="3717536" cy="417114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448116">
            <a:off x="250059" y="7916536"/>
            <a:ext cx="3267747" cy="3666477"/>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616728" flipH="1" flipV="1">
            <a:off x="-552288" y="7565552"/>
            <a:ext cx="3804020" cy="3804020"/>
          </a:xfrm>
          <a:prstGeom prst="rect">
            <a:avLst/>
          </a:prstGeom>
        </p:spPr>
      </p:pic>
      <p:grpSp>
        <p:nvGrpSpPr>
          <p:cNvPr id="6" name="Group 6"/>
          <p:cNvGrpSpPr/>
          <p:nvPr/>
        </p:nvGrpSpPr>
        <p:grpSpPr>
          <a:xfrm>
            <a:off x="3049415" y="468665"/>
            <a:ext cx="11481728" cy="533320"/>
            <a:chOff x="0" y="0"/>
            <a:chExt cx="15308971" cy="711094"/>
          </a:xfrm>
        </p:grpSpPr>
        <p:sp>
          <p:nvSpPr>
            <p:cNvPr id="7" name="TextBox 7"/>
            <p:cNvSpPr txBox="1"/>
            <p:nvPr/>
          </p:nvSpPr>
          <p:spPr>
            <a:xfrm>
              <a:off x="2409831" y="47625"/>
              <a:ext cx="10351182" cy="663469"/>
            </a:xfrm>
            <a:prstGeom prst="rect">
              <a:avLst/>
            </a:prstGeom>
          </p:spPr>
          <p:txBody>
            <a:bodyPr lIns="0" tIns="0" rIns="0" bIns="0" rtlCol="0" anchor="t">
              <a:spAutoFit/>
            </a:bodyPr>
            <a:lstStyle/>
            <a:p>
              <a:pPr algn="ctr">
                <a:lnSpc>
                  <a:spcPts val="3639"/>
                </a:lnSpc>
              </a:pPr>
              <a:r>
                <a:rPr lang="en-US" sz="3499">
                  <a:solidFill>
                    <a:srgbClr val="FFFFFF"/>
                  </a:solidFill>
                  <a:latin typeface="Montserrat Semi-Bold"/>
                </a:rPr>
                <a:t>Một số thao tác trên cây</a:t>
              </a:r>
            </a:p>
          </p:txBody>
        </p:sp>
        <p:sp>
          <p:nvSpPr>
            <p:cNvPr id="8" name="AutoShape 8"/>
            <p:cNvSpPr/>
            <p:nvPr/>
          </p:nvSpPr>
          <p:spPr>
            <a:xfrm>
              <a:off x="11654328" y="317447"/>
              <a:ext cx="3654643" cy="0"/>
            </a:xfrm>
            <a:prstGeom prst="line">
              <a:avLst/>
            </a:prstGeom>
            <a:ln w="38100" cap="rnd">
              <a:solidFill>
                <a:srgbClr val="FFFFFF"/>
              </a:solidFill>
              <a:prstDash val="solid"/>
              <a:headEnd type="none" w="sm" len="sm"/>
              <a:tailEnd type="none" w="sm" len="sm"/>
            </a:ln>
          </p:spPr>
        </p:sp>
        <p:sp>
          <p:nvSpPr>
            <p:cNvPr id="9" name="AutoShape 9"/>
            <p:cNvSpPr/>
            <p:nvPr/>
          </p:nvSpPr>
          <p:spPr>
            <a:xfrm>
              <a:off x="0" y="355547"/>
              <a:ext cx="3383367" cy="0"/>
            </a:xfrm>
            <a:prstGeom prst="line">
              <a:avLst/>
            </a:prstGeom>
            <a:ln w="38100" cap="rnd">
              <a:solidFill>
                <a:srgbClr val="FFFFFF"/>
              </a:solidFill>
              <a:prstDash val="solid"/>
              <a:headEnd type="none" w="sm" len="sm"/>
              <a:tailEnd type="none" w="sm" len="sm"/>
            </a:ln>
          </p:spPr>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32585">
            <a:off x="16341896" y="-1233726"/>
            <a:ext cx="4244840" cy="4762794"/>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426236">
            <a:off x="-1512456" y="1222601"/>
            <a:ext cx="2626191" cy="2946638"/>
          </a:xfrm>
          <a:prstGeom prst="rect">
            <a:avLst/>
          </a:prstGeom>
        </p:spPr>
      </p:pic>
      <p:grpSp>
        <p:nvGrpSpPr>
          <p:cNvPr id="12" name="Group 12"/>
          <p:cNvGrpSpPr/>
          <p:nvPr/>
        </p:nvGrpSpPr>
        <p:grpSpPr>
          <a:xfrm>
            <a:off x="1028700" y="1001986"/>
            <a:ext cx="16086280" cy="8438862"/>
            <a:chOff x="0" y="0"/>
            <a:chExt cx="21448374" cy="11251816"/>
          </a:xfrm>
        </p:grpSpPr>
        <p:grpSp>
          <p:nvGrpSpPr>
            <p:cNvPr id="13" name="Group 13"/>
            <p:cNvGrpSpPr/>
            <p:nvPr/>
          </p:nvGrpSpPr>
          <p:grpSpPr>
            <a:xfrm>
              <a:off x="0" y="0"/>
              <a:ext cx="21448374" cy="11251816"/>
              <a:chOff x="0" y="0"/>
              <a:chExt cx="28492958" cy="14947405"/>
            </a:xfrm>
          </p:grpSpPr>
          <p:sp>
            <p:nvSpPr>
              <p:cNvPr id="14" name="Freeform 14"/>
              <p:cNvSpPr/>
              <p:nvPr/>
            </p:nvSpPr>
            <p:spPr>
              <a:xfrm>
                <a:off x="0" y="0"/>
                <a:ext cx="28492958" cy="14947405"/>
              </a:xfrm>
              <a:custGeom>
                <a:avLst/>
                <a:gdLst/>
                <a:ahLst/>
                <a:cxnLst/>
                <a:rect l="l" t="t" r="r" b="b"/>
                <a:pathLst>
                  <a:path w="28492958" h="14947405">
                    <a:moveTo>
                      <a:pt x="0" y="0"/>
                    </a:moveTo>
                    <a:lnTo>
                      <a:pt x="0" y="14947405"/>
                    </a:lnTo>
                    <a:lnTo>
                      <a:pt x="28492958" y="14947405"/>
                    </a:lnTo>
                    <a:lnTo>
                      <a:pt x="28492958" y="0"/>
                    </a:lnTo>
                    <a:lnTo>
                      <a:pt x="0" y="0"/>
                    </a:lnTo>
                    <a:close/>
                    <a:moveTo>
                      <a:pt x="28431998" y="14886445"/>
                    </a:moveTo>
                    <a:lnTo>
                      <a:pt x="59690" y="14886445"/>
                    </a:lnTo>
                    <a:lnTo>
                      <a:pt x="59690" y="59690"/>
                    </a:lnTo>
                    <a:lnTo>
                      <a:pt x="28431998" y="59690"/>
                    </a:lnTo>
                    <a:lnTo>
                      <a:pt x="28431998" y="14886445"/>
                    </a:lnTo>
                    <a:close/>
                  </a:path>
                </a:pathLst>
              </a:custGeom>
              <a:solidFill>
                <a:srgbClr val="FFFFFF"/>
              </a:solidFill>
            </p:spPr>
          </p:sp>
        </p:grpSp>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49326" y="5529493"/>
              <a:ext cx="9753600" cy="5000937"/>
            </a:xfrm>
            <a:prstGeom prst="rect">
              <a:avLst/>
            </a:prstGeom>
          </p:spPr>
        </p:pic>
      </p:grpSp>
      <p:grpSp>
        <p:nvGrpSpPr>
          <p:cNvPr id="16" name="Group 16"/>
          <p:cNvGrpSpPr/>
          <p:nvPr/>
        </p:nvGrpSpPr>
        <p:grpSpPr>
          <a:xfrm>
            <a:off x="1755275" y="4606430"/>
            <a:ext cx="9189556" cy="1084824"/>
            <a:chOff x="0" y="0"/>
            <a:chExt cx="12252741" cy="1446431"/>
          </a:xfrm>
        </p:grpSpPr>
        <p:grpSp>
          <p:nvGrpSpPr>
            <p:cNvPr id="17" name="Group 17"/>
            <p:cNvGrpSpPr/>
            <p:nvPr/>
          </p:nvGrpSpPr>
          <p:grpSpPr>
            <a:xfrm>
              <a:off x="890762" y="278352"/>
              <a:ext cx="11361979" cy="1118846"/>
              <a:chOff x="0" y="0"/>
              <a:chExt cx="12505155" cy="1231417"/>
            </a:xfrm>
          </p:grpSpPr>
          <p:sp>
            <p:nvSpPr>
              <p:cNvPr id="18" name="Freeform 18"/>
              <p:cNvSpPr/>
              <p:nvPr/>
            </p:nvSpPr>
            <p:spPr>
              <a:xfrm>
                <a:off x="0" y="0"/>
                <a:ext cx="12505155" cy="1231417"/>
              </a:xfrm>
              <a:custGeom>
                <a:avLst/>
                <a:gdLst/>
                <a:ahLst/>
                <a:cxnLst/>
                <a:rect l="l" t="t" r="r" b="b"/>
                <a:pathLst>
                  <a:path w="12505155" h="1231417">
                    <a:moveTo>
                      <a:pt x="0" y="0"/>
                    </a:moveTo>
                    <a:lnTo>
                      <a:pt x="0" y="1231417"/>
                    </a:lnTo>
                    <a:lnTo>
                      <a:pt x="12505155" y="1231417"/>
                    </a:lnTo>
                    <a:lnTo>
                      <a:pt x="12505155" y="0"/>
                    </a:lnTo>
                    <a:lnTo>
                      <a:pt x="0" y="0"/>
                    </a:lnTo>
                    <a:close/>
                    <a:moveTo>
                      <a:pt x="12444195" y="1170457"/>
                    </a:moveTo>
                    <a:lnTo>
                      <a:pt x="59690" y="1170457"/>
                    </a:lnTo>
                    <a:lnTo>
                      <a:pt x="59690" y="59690"/>
                    </a:lnTo>
                    <a:lnTo>
                      <a:pt x="12444195" y="59690"/>
                    </a:lnTo>
                    <a:lnTo>
                      <a:pt x="12444195" y="1170457"/>
                    </a:lnTo>
                    <a:close/>
                  </a:path>
                </a:pathLst>
              </a:custGeom>
              <a:solidFill>
                <a:srgbClr val="FFFFFF"/>
              </a:solidFill>
            </p:spPr>
          </p:sp>
        </p:grpSp>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485424" cy="1446431"/>
            </a:xfrm>
            <a:prstGeom prst="rect">
              <a:avLst/>
            </a:prstGeom>
          </p:spPr>
        </p:pic>
        <p:sp>
          <p:nvSpPr>
            <p:cNvPr id="20" name="TextBox 20"/>
            <p:cNvSpPr txBox="1"/>
            <p:nvPr/>
          </p:nvSpPr>
          <p:spPr>
            <a:xfrm>
              <a:off x="1927931" y="619398"/>
              <a:ext cx="7383012" cy="510508"/>
            </a:xfrm>
            <a:prstGeom prst="rect">
              <a:avLst/>
            </a:prstGeom>
          </p:spPr>
          <p:txBody>
            <a:bodyPr lIns="0" tIns="0" rIns="0" bIns="0" rtlCol="0" anchor="t">
              <a:spAutoFit/>
            </a:bodyPr>
            <a:lstStyle/>
            <a:p>
              <a:pPr>
                <a:lnSpc>
                  <a:spcPts val="2808"/>
                </a:lnSpc>
              </a:pPr>
              <a:r>
                <a:rPr lang="en-US" sz="2700">
                  <a:solidFill>
                    <a:srgbClr val="FFFFFF"/>
                  </a:solidFill>
                  <a:latin typeface="Montserrat Semi-Bold"/>
                </a:rPr>
                <a:t>Xóa node </a:t>
              </a:r>
            </a:p>
          </p:txBody>
        </p:sp>
      </p:grpSp>
      <p:grpSp>
        <p:nvGrpSpPr>
          <p:cNvPr id="21" name="Group 21"/>
          <p:cNvGrpSpPr/>
          <p:nvPr/>
        </p:nvGrpSpPr>
        <p:grpSpPr>
          <a:xfrm>
            <a:off x="1755275" y="1783882"/>
            <a:ext cx="9189556" cy="1084824"/>
            <a:chOff x="0" y="0"/>
            <a:chExt cx="12252741" cy="1446431"/>
          </a:xfrm>
        </p:grpSpPr>
        <p:grpSp>
          <p:nvGrpSpPr>
            <p:cNvPr id="22" name="Group 22"/>
            <p:cNvGrpSpPr/>
            <p:nvPr/>
          </p:nvGrpSpPr>
          <p:grpSpPr>
            <a:xfrm>
              <a:off x="890762" y="327586"/>
              <a:ext cx="11361979" cy="1118846"/>
              <a:chOff x="0" y="0"/>
              <a:chExt cx="12505155" cy="1231417"/>
            </a:xfrm>
          </p:grpSpPr>
          <p:sp>
            <p:nvSpPr>
              <p:cNvPr id="23" name="Freeform 23"/>
              <p:cNvSpPr/>
              <p:nvPr/>
            </p:nvSpPr>
            <p:spPr>
              <a:xfrm>
                <a:off x="0" y="0"/>
                <a:ext cx="12505155" cy="1231417"/>
              </a:xfrm>
              <a:custGeom>
                <a:avLst/>
                <a:gdLst/>
                <a:ahLst/>
                <a:cxnLst/>
                <a:rect l="l" t="t" r="r" b="b"/>
                <a:pathLst>
                  <a:path w="12505155" h="1231417">
                    <a:moveTo>
                      <a:pt x="0" y="0"/>
                    </a:moveTo>
                    <a:lnTo>
                      <a:pt x="0" y="1231417"/>
                    </a:lnTo>
                    <a:lnTo>
                      <a:pt x="12505155" y="1231417"/>
                    </a:lnTo>
                    <a:lnTo>
                      <a:pt x="12505155" y="0"/>
                    </a:lnTo>
                    <a:lnTo>
                      <a:pt x="0" y="0"/>
                    </a:lnTo>
                    <a:close/>
                    <a:moveTo>
                      <a:pt x="12444195" y="1170457"/>
                    </a:moveTo>
                    <a:lnTo>
                      <a:pt x="59690" y="1170457"/>
                    </a:lnTo>
                    <a:lnTo>
                      <a:pt x="59690" y="59690"/>
                    </a:lnTo>
                    <a:lnTo>
                      <a:pt x="12444195" y="59690"/>
                    </a:lnTo>
                    <a:lnTo>
                      <a:pt x="12444195" y="1170457"/>
                    </a:lnTo>
                    <a:close/>
                  </a:path>
                </a:pathLst>
              </a:custGeom>
              <a:solidFill>
                <a:srgbClr val="FFFFFF"/>
              </a:solidFill>
            </p:spPr>
          </p:sp>
        </p:grpSp>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485424" cy="1446431"/>
            </a:xfrm>
            <a:prstGeom prst="rect">
              <a:avLst/>
            </a:prstGeom>
          </p:spPr>
        </p:pic>
        <p:sp>
          <p:nvSpPr>
            <p:cNvPr id="25" name="TextBox 25"/>
            <p:cNvSpPr txBox="1"/>
            <p:nvPr/>
          </p:nvSpPr>
          <p:spPr>
            <a:xfrm>
              <a:off x="1927931" y="650804"/>
              <a:ext cx="10070686" cy="504952"/>
            </a:xfrm>
            <a:prstGeom prst="rect">
              <a:avLst/>
            </a:prstGeom>
          </p:spPr>
          <p:txBody>
            <a:bodyPr lIns="0" tIns="0" rIns="0" bIns="0" rtlCol="0" anchor="t">
              <a:spAutoFit/>
            </a:bodyPr>
            <a:lstStyle/>
            <a:p>
              <a:pPr>
                <a:lnSpc>
                  <a:spcPts val="2808"/>
                </a:lnSpc>
              </a:pPr>
              <a:r>
                <a:rPr lang="en-US" sz="2700">
                  <a:solidFill>
                    <a:srgbClr val="FFFFFF"/>
                  </a:solidFill>
                  <a:latin typeface="Montserrat Semi-Bold"/>
                </a:rPr>
                <a:t>Tìm node có giá trị min trong 3 node</a:t>
              </a:r>
            </a:p>
          </p:txBody>
        </p:sp>
      </p:grpSp>
      <p:grpSp>
        <p:nvGrpSpPr>
          <p:cNvPr id="26" name="Group 26"/>
          <p:cNvGrpSpPr/>
          <p:nvPr/>
        </p:nvGrpSpPr>
        <p:grpSpPr>
          <a:xfrm>
            <a:off x="1755275" y="3136759"/>
            <a:ext cx="9189556" cy="1084824"/>
            <a:chOff x="0" y="0"/>
            <a:chExt cx="12252741" cy="1446431"/>
          </a:xfrm>
        </p:grpSpPr>
        <p:grpSp>
          <p:nvGrpSpPr>
            <p:cNvPr id="27" name="Group 27"/>
            <p:cNvGrpSpPr/>
            <p:nvPr/>
          </p:nvGrpSpPr>
          <p:grpSpPr>
            <a:xfrm>
              <a:off x="890762" y="327586"/>
              <a:ext cx="11361979" cy="1118846"/>
              <a:chOff x="0" y="0"/>
              <a:chExt cx="12505155" cy="1231417"/>
            </a:xfrm>
          </p:grpSpPr>
          <p:sp>
            <p:nvSpPr>
              <p:cNvPr id="28" name="Freeform 28"/>
              <p:cNvSpPr/>
              <p:nvPr/>
            </p:nvSpPr>
            <p:spPr>
              <a:xfrm>
                <a:off x="0" y="0"/>
                <a:ext cx="12505155" cy="1231417"/>
              </a:xfrm>
              <a:custGeom>
                <a:avLst/>
                <a:gdLst/>
                <a:ahLst/>
                <a:cxnLst/>
                <a:rect l="l" t="t" r="r" b="b"/>
                <a:pathLst>
                  <a:path w="12505155" h="1231417">
                    <a:moveTo>
                      <a:pt x="0" y="0"/>
                    </a:moveTo>
                    <a:lnTo>
                      <a:pt x="0" y="1231417"/>
                    </a:lnTo>
                    <a:lnTo>
                      <a:pt x="12505155" y="1231417"/>
                    </a:lnTo>
                    <a:lnTo>
                      <a:pt x="12505155" y="0"/>
                    </a:lnTo>
                    <a:lnTo>
                      <a:pt x="0" y="0"/>
                    </a:lnTo>
                    <a:close/>
                    <a:moveTo>
                      <a:pt x="12444195" y="1170457"/>
                    </a:moveTo>
                    <a:lnTo>
                      <a:pt x="59690" y="1170457"/>
                    </a:lnTo>
                    <a:lnTo>
                      <a:pt x="59690" y="59690"/>
                    </a:lnTo>
                    <a:lnTo>
                      <a:pt x="12444195" y="59690"/>
                    </a:lnTo>
                    <a:lnTo>
                      <a:pt x="12444195" y="1170457"/>
                    </a:lnTo>
                    <a:close/>
                  </a:path>
                </a:pathLst>
              </a:custGeom>
              <a:solidFill>
                <a:srgbClr val="FFFFFF"/>
              </a:solidFill>
            </p:spPr>
          </p:sp>
        </p:grpSp>
        <p:pic>
          <p:nvPicPr>
            <p:cNvPr id="29" name="Picture 2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485424" cy="1446431"/>
            </a:xfrm>
            <a:prstGeom prst="rect">
              <a:avLst/>
            </a:prstGeom>
          </p:spPr>
        </p:pic>
        <p:sp>
          <p:nvSpPr>
            <p:cNvPr id="30" name="TextBox 30"/>
            <p:cNvSpPr txBox="1"/>
            <p:nvPr/>
          </p:nvSpPr>
          <p:spPr>
            <a:xfrm>
              <a:off x="1927931" y="650804"/>
              <a:ext cx="10070686" cy="504952"/>
            </a:xfrm>
            <a:prstGeom prst="rect">
              <a:avLst/>
            </a:prstGeom>
          </p:spPr>
          <p:txBody>
            <a:bodyPr lIns="0" tIns="0" rIns="0" bIns="0" rtlCol="0" anchor="t">
              <a:spAutoFit/>
            </a:bodyPr>
            <a:lstStyle/>
            <a:p>
              <a:pPr>
                <a:lnSpc>
                  <a:spcPts val="2808"/>
                </a:lnSpc>
              </a:pPr>
              <a:r>
                <a:rPr lang="en-US" sz="2700">
                  <a:solidFill>
                    <a:srgbClr val="FFFFFF"/>
                  </a:solidFill>
                  <a:latin typeface="Montserrat Semi-Bold"/>
                </a:rPr>
                <a:t>Tìm node có giá trị min theo nhánh</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5858062" y="-2429938"/>
            <a:ext cx="4859876" cy="485987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pic>
        <p:nvPicPr>
          <p:cNvPr id="5" name="Picture 5"/>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74739"/>
          <a:stretch>
            <a:fillRect/>
          </a:stretch>
        </p:blipFill>
        <p:spPr>
          <a:xfrm rot="-5400000">
            <a:off x="-1720720" y="-1190200"/>
            <a:ext cx="1835004" cy="3450521"/>
          </a:xfrm>
          <a:prstGeom prst="rect">
            <a:avLst/>
          </a:prstGeom>
        </p:spPr>
      </p:pic>
      <p:grpSp>
        <p:nvGrpSpPr>
          <p:cNvPr id="6" name="Group 6"/>
          <p:cNvGrpSpPr/>
          <p:nvPr/>
        </p:nvGrpSpPr>
        <p:grpSpPr>
          <a:xfrm>
            <a:off x="385152" y="5269602"/>
            <a:ext cx="533687" cy="1294408"/>
            <a:chOff x="0" y="0"/>
            <a:chExt cx="252721" cy="612950"/>
          </a:xfrm>
        </p:grpSpPr>
        <p:sp>
          <p:nvSpPr>
            <p:cNvPr id="7" name="Freeform 7"/>
            <p:cNvSpPr/>
            <p:nvPr/>
          </p:nvSpPr>
          <p:spPr>
            <a:xfrm>
              <a:off x="0" y="0"/>
              <a:ext cx="252721" cy="612950"/>
            </a:xfrm>
            <a:custGeom>
              <a:avLst/>
              <a:gdLst/>
              <a:ahLst/>
              <a:cxnLst/>
              <a:rect l="l" t="t" r="r" b="b"/>
              <a:pathLst>
                <a:path w="252721" h="612950">
                  <a:moveTo>
                    <a:pt x="0" y="0"/>
                  </a:moveTo>
                  <a:lnTo>
                    <a:pt x="252721" y="0"/>
                  </a:lnTo>
                  <a:lnTo>
                    <a:pt x="252721" y="612950"/>
                  </a:lnTo>
                  <a:lnTo>
                    <a:pt x="0" y="612950"/>
                  </a:lnTo>
                  <a:close/>
                </a:path>
              </a:pathLst>
            </a:custGeom>
            <a:solidFill>
              <a:srgbClr val="FFFFFF"/>
            </a:solidFill>
          </p:spPr>
        </p:sp>
      </p:grpSp>
      <p:grpSp>
        <p:nvGrpSpPr>
          <p:cNvPr id="8" name="Group 8"/>
          <p:cNvGrpSpPr/>
          <p:nvPr/>
        </p:nvGrpSpPr>
        <p:grpSpPr>
          <a:xfrm>
            <a:off x="153133" y="2429938"/>
            <a:ext cx="8770365" cy="7205994"/>
            <a:chOff x="0" y="0"/>
            <a:chExt cx="11693820" cy="9607992"/>
          </a:xfrm>
        </p:grpSpPr>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278905" y="2395819"/>
              <a:ext cx="3337939" cy="1685659"/>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926281" y="5580328"/>
              <a:ext cx="3253169" cy="1642850"/>
            </a:xfrm>
            <a:prstGeom prst="rect">
              <a:avLst/>
            </a:prstGeom>
          </p:spPr>
        </p:pic>
        <p:grpSp>
          <p:nvGrpSpPr>
            <p:cNvPr id="11" name="Group 11"/>
            <p:cNvGrpSpPr/>
            <p:nvPr/>
          </p:nvGrpSpPr>
          <p:grpSpPr>
            <a:xfrm>
              <a:off x="5481153" y="3641688"/>
              <a:ext cx="707805" cy="1964896"/>
              <a:chOff x="0" y="0"/>
              <a:chExt cx="252721" cy="701563"/>
            </a:xfrm>
          </p:grpSpPr>
          <p:sp>
            <p:nvSpPr>
              <p:cNvPr id="12" name="Freeform 12"/>
              <p:cNvSpPr/>
              <p:nvPr/>
            </p:nvSpPr>
            <p:spPr>
              <a:xfrm>
                <a:off x="0" y="0"/>
                <a:ext cx="252721" cy="701563"/>
              </a:xfrm>
              <a:custGeom>
                <a:avLst/>
                <a:gdLst/>
                <a:ahLst/>
                <a:cxnLst/>
                <a:rect l="l" t="t" r="r" b="b"/>
                <a:pathLst>
                  <a:path w="252721" h="701563">
                    <a:moveTo>
                      <a:pt x="0" y="0"/>
                    </a:moveTo>
                    <a:lnTo>
                      <a:pt x="252721" y="0"/>
                    </a:lnTo>
                    <a:lnTo>
                      <a:pt x="252721" y="701563"/>
                    </a:lnTo>
                    <a:lnTo>
                      <a:pt x="0" y="701563"/>
                    </a:lnTo>
                    <a:close/>
                  </a:path>
                </a:pathLst>
              </a:custGeom>
              <a:solidFill>
                <a:srgbClr val="FFFFFF"/>
              </a:solidFill>
            </p:spPr>
          </p:sp>
        </p:grpSp>
        <p:grpSp>
          <p:nvGrpSpPr>
            <p:cNvPr id="13" name="Group 13"/>
            <p:cNvGrpSpPr/>
            <p:nvPr/>
          </p:nvGrpSpPr>
          <p:grpSpPr>
            <a:xfrm>
              <a:off x="1321219" y="3555388"/>
              <a:ext cx="1253310" cy="125331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A6C2"/>
              </a:solidFill>
            </p:spPr>
          </p:sp>
        </p:grpSp>
        <p:grpSp>
          <p:nvGrpSpPr>
            <p:cNvPr id="15" name="Group 15"/>
            <p:cNvGrpSpPr/>
            <p:nvPr/>
          </p:nvGrpSpPr>
          <p:grpSpPr>
            <a:xfrm>
              <a:off x="9129132" y="5165998"/>
              <a:ext cx="1198463" cy="1198463"/>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AE8A7"/>
              </a:solidFill>
            </p:spPr>
          </p:sp>
        </p:grpSp>
        <p:grpSp>
          <p:nvGrpSpPr>
            <p:cNvPr id="17" name="Group 17"/>
            <p:cNvGrpSpPr/>
            <p:nvPr/>
          </p:nvGrpSpPr>
          <p:grpSpPr>
            <a:xfrm>
              <a:off x="6574864" y="3641688"/>
              <a:ext cx="1080710" cy="108071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AABFF"/>
              </a:solidFill>
            </p:spPr>
          </p:sp>
        </p:grpSp>
        <p:grpSp>
          <p:nvGrpSpPr>
            <p:cNvPr id="19" name="Group 19"/>
            <p:cNvGrpSpPr/>
            <p:nvPr/>
          </p:nvGrpSpPr>
          <p:grpSpPr>
            <a:xfrm>
              <a:off x="4000179" y="5095889"/>
              <a:ext cx="1105373" cy="110537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C8AFF"/>
              </a:solidFill>
            </p:spPr>
          </p:sp>
        </p:grpSp>
        <p:pic>
          <p:nvPicPr>
            <p:cNvPr id="21" name="Picture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81665" y="2431823"/>
              <a:ext cx="583210" cy="583210"/>
            </a:xfrm>
            <a:prstGeom prst="rect">
              <a:avLst/>
            </a:prstGeom>
          </p:spPr>
        </p:pic>
        <p:sp>
          <p:nvSpPr>
            <p:cNvPr id="22" name="AutoShape 22"/>
            <p:cNvSpPr/>
            <p:nvPr/>
          </p:nvSpPr>
          <p:spPr>
            <a:xfrm rot="-5400000">
              <a:off x="1228371" y="5456363"/>
              <a:ext cx="1464402" cy="0"/>
            </a:xfrm>
            <a:prstGeom prst="line">
              <a:avLst/>
            </a:prstGeom>
            <a:ln w="25400" cap="rnd">
              <a:solidFill>
                <a:srgbClr val="441E82"/>
              </a:solidFill>
              <a:prstDash val="solid"/>
              <a:headEnd type="oval" w="lg" len="lg"/>
              <a:tailEnd type="none" w="sm" len="sm"/>
            </a:ln>
          </p:spPr>
        </p:sp>
        <p:sp>
          <p:nvSpPr>
            <p:cNvPr id="23" name="TextBox 23"/>
            <p:cNvSpPr txBox="1"/>
            <p:nvPr/>
          </p:nvSpPr>
          <p:spPr>
            <a:xfrm>
              <a:off x="8360841" y="2965645"/>
              <a:ext cx="3316570" cy="546006"/>
            </a:xfrm>
            <a:prstGeom prst="rect">
              <a:avLst/>
            </a:prstGeom>
          </p:spPr>
          <p:txBody>
            <a:bodyPr lIns="0" tIns="0" rIns="0" bIns="0" rtlCol="0" anchor="t">
              <a:spAutoFit/>
            </a:bodyPr>
            <a:lstStyle/>
            <a:p>
              <a:pPr algn="ctr">
                <a:lnSpc>
                  <a:spcPts val="3275"/>
                </a:lnSpc>
              </a:pPr>
              <a:r>
                <a:rPr lang="en-US" sz="2729">
                  <a:solidFill>
                    <a:srgbClr val="000000"/>
                  </a:solidFill>
                  <a:latin typeface="Montserrat Semi-Bold"/>
                </a:rPr>
                <a:t>Trả về res</a:t>
              </a:r>
            </a:p>
          </p:txBody>
        </p:sp>
        <p:sp>
          <p:nvSpPr>
            <p:cNvPr id="24" name="AutoShape 24"/>
            <p:cNvSpPr/>
            <p:nvPr/>
          </p:nvSpPr>
          <p:spPr>
            <a:xfrm rot="-5400000">
              <a:off x="6400469" y="5346723"/>
              <a:ext cx="1464402" cy="0"/>
            </a:xfrm>
            <a:prstGeom prst="line">
              <a:avLst/>
            </a:prstGeom>
            <a:ln w="25400" cap="rnd">
              <a:solidFill>
                <a:srgbClr val="441E82"/>
              </a:solidFill>
              <a:prstDash val="solid"/>
              <a:headEnd type="oval" w="lg" len="lg"/>
              <a:tailEnd type="none" w="sm" len="sm"/>
            </a:ln>
          </p:spPr>
        </p:sp>
        <p:sp>
          <p:nvSpPr>
            <p:cNvPr id="25" name="AutoShape 25"/>
            <p:cNvSpPr/>
            <p:nvPr/>
          </p:nvSpPr>
          <p:spPr>
            <a:xfrm rot="-5400000">
              <a:off x="3807966" y="4518178"/>
              <a:ext cx="1464402" cy="0"/>
            </a:xfrm>
            <a:prstGeom prst="line">
              <a:avLst/>
            </a:prstGeom>
            <a:ln w="25400" cap="rnd">
              <a:solidFill>
                <a:srgbClr val="441E82"/>
              </a:solidFill>
              <a:prstDash val="solid"/>
              <a:headEnd type="none" w="sm" len="sm"/>
              <a:tailEnd type="oval" w="lg" len="lg"/>
            </a:ln>
          </p:spPr>
        </p:sp>
        <p:sp>
          <p:nvSpPr>
            <p:cNvPr id="26" name="AutoShape 26"/>
            <p:cNvSpPr/>
            <p:nvPr/>
          </p:nvSpPr>
          <p:spPr>
            <a:xfrm rot="-5400000">
              <a:off x="9026442" y="4545754"/>
              <a:ext cx="1464402" cy="0"/>
            </a:xfrm>
            <a:prstGeom prst="line">
              <a:avLst/>
            </a:prstGeom>
            <a:ln w="25400" cap="rnd">
              <a:solidFill>
                <a:srgbClr val="441E82"/>
              </a:solidFill>
              <a:prstDash val="solid"/>
              <a:headEnd type="none" w="sm" len="sm"/>
              <a:tailEnd type="oval" w="lg" len="lg"/>
            </a:ln>
          </p:spPr>
        </p:sp>
        <p:grpSp>
          <p:nvGrpSpPr>
            <p:cNvPr id="27" name="Group 27"/>
            <p:cNvGrpSpPr/>
            <p:nvPr/>
          </p:nvGrpSpPr>
          <p:grpSpPr>
            <a:xfrm>
              <a:off x="2926281" y="4048921"/>
              <a:ext cx="711583" cy="1725878"/>
              <a:chOff x="0" y="0"/>
              <a:chExt cx="252721" cy="612950"/>
            </a:xfrm>
          </p:grpSpPr>
          <p:sp>
            <p:nvSpPr>
              <p:cNvPr id="28" name="Freeform 28"/>
              <p:cNvSpPr/>
              <p:nvPr/>
            </p:nvSpPr>
            <p:spPr>
              <a:xfrm>
                <a:off x="0" y="0"/>
                <a:ext cx="252721" cy="612950"/>
              </a:xfrm>
              <a:custGeom>
                <a:avLst/>
                <a:gdLst/>
                <a:ahLst/>
                <a:cxnLst/>
                <a:rect l="l" t="t" r="r" b="b"/>
                <a:pathLst>
                  <a:path w="252721" h="612950">
                    <a:moveTo>
                      <a:pt x="0" y="0"/>
                    </a:moveTo>
                    <a:lnTo>
                      <a:pt x="252721" y="0"/>
                    </a:lnTo>
                    <a:lnTo>
                      <a:pt x="252721" y="612950"/>
                    </a:lnTo>
                    <a:lnTo>
                      <a:pt x="0" y="612950"/>
                    </a:lnTo>
                    <a:close/>
                  </a:path>
                </a:pathLst>
              </a:custGeom>
              <a:solidFill>
                <a:srgbClr val="FFFFFF"/>
              </a:solidFill>
            </p:spPr>
          </p:sp>
        </p:grpSp>
        <p:grpSp>
          <p:nvGrpSpPr>
            <p:cNvPr id="29" name="Group 29"/>
            <p:cNvGrpSpPr/>
            <p:nvPr/>
          </p:nvGrpSpPr>
          <p:grpSpPr>
            <a:xfrm>
              <a:off x="8101779" y="3826251"/>
              <a:ext cx="703643" cy="1964896"/>
              <a:chOff x="0" y="0"/>
              <a:chExt cx="251235" cy="701563"/>
            </a:xfrm>
          </p:grpSpPr>
          <p:sp>
            <p:nvSpPr>
              <p:cNvPr id="30" name="Freeform 30"/>
              <p:cNvSpPr/>
              <p:nvPr/>
            </p:nvSpPr>
            <p:spPr>
              <a:xfrm>
                <a:off x="0" y="0"/>
                <a:ext cx="251235" cy="701563"/>
              </a:xfrm>
              <a:custGeom>
                <a:avLst/>
                <a:gdLst/>
                <a:ahLst/>
                <a:cxnLst/>
                <a:rect l="l" t="t" r="r" b="b"/>
                <a:pathLst>
                  <a:path w="252721" h="701563">
                    <a:moveTo>
                      <a:pt x="0" y="0"/>
                    </a:moveTo>
                    <a:lnTo>
                      <a:pt x="252721" y="0"/>
                    </a:lnTo>
                    <a:lnTo>
                      <a:pt x="252721" y="701563"/>
                    </a:lnTo>
                    <a:lnTo>
                      <a:pt x="0" y="701563"/>
                    </a:lnTo>
                    <a:close/>
                  </a:path>
                </a:pathLst>
              </a:custGeom>
              <a:solidFill>
                <a:srgbClr val="FFFFFF"/>
              </a:solidFill>
            </p:spPr>
          </p:sp>
        </p:grpSp>
        <p:pic>
          <p:nvPicPr>
            <p:cNvPr id="31" name="Picture 3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101780" y="5664033"/>
              <a:ext cx="3315440" cy="1674297"/>
            </a:xfrm>
            <a:prstGeom prst="rect">
              <a:avLst/>
            </a:prstGeom>
          </p:spPr>
        </p:pic>
        <p:pic>
          <p:nvPicPr>
            <p:cNvPr id="32" name="Picture 3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472765" y="6730656"/>
              <a:ext cx="546361" cy="546361"/>
            </a:xfrm>
            <a:prstGeom prst="rect">
              <a:avLst/>
            </a:prstGeom>
          </p:spPr>
        </p:pic>
        <p:grpSp>
          <p:nvGrpSpPr>
            <p:cNvPr id="33" name="Group 33"/>
            <p:cNvGrpSpPr/>
            <p:nvPr/>
          </p:nvGrpSpPr>
          <p:grpSpPr>
            <a:xfrm>
              <a:off x="10669460" y="3929411"/>
              <a:ext cx="707805" cy="1964896"/>
              <a:chOff x="7968" y="36833"/>
              <a:chExt cx="252721" cy="701563"/>
            </a:xfrm>
          </p:grpSpPr>
          <p:sp>
            <p:nvSpPr>
              <p:cNvPr id="34" name="Freeform 34"/>
              <p:cNvSpPr/>
              <p:nvPr/>
            </p:nvSpPr>
            <p:spPr>
              <a:xfrm>
                <a:off x="7968" y="36833"/>
                <a:ext cx="252721" cy="701563"/>
              </a:xfrm>
              <a:custGeom>
                <a:avLst/>
                <a:gdLst/>
                <a:ahLst/>
                <a:cxnLst/>
                <a:rect l="l" t="t" r="r" b="b"/>
                <a:pathLst>
                  <a:path w="252721" h="701563">
                    <a:moveTo>
                      <a:pt x="0" y="0"/>
                    </a:moveTo>
                    <a:lnTo>
                      <a:pt x="252721" y="0"/>
                    </a:lnTo>
                    <a:lnTo>
                      <a:pt x="252721" y="701563"/>
                    </a:lnTo>
                    <a:lnTo>
                      <a:pt x="0" y="701563"/>
                    </a:lnTo>
                    <a:close/>
                  </a:path>
                </a:pathLst>
              </a:custGeom>
              <a:solidFill>
                <a:srgbClr val="FFFFFF"/>
              </a:solidFill>
            </p:spPr>
          </p:sp>
        </p:grpSp>
        <p:sp>
          <p:nvSpPr>
            <p:cNvPr id="35" name="TextBox 35"/>
            <p:cNvSpPr txBox="1"/>
            <p:nvPr/>
          </p:nvSpPr>
          <p:spPr>
            <a:xfrm>
              <a:off x="822223" y="6364462"/>
              <a:ext cx="2302094" cy="2603052"/>
            </a:xfrm>
            <a:prstGeom prst="rect">
              <a:avLst/>
            </a:prstGeom>
          </p:spPr>
          <p:txBody>
            <a:bodyPr lIns="0" tIns="0" rIns="0" bIns="0" rtlCol="0" anchor="t">
              <a:spAutoFit/>
            </a:bodyPr>
            <a:lstStyle/>
            <a:p>
              <a:pPr algn="ctr">
                <a:lnSpc>
                  <a:spcPts val="3093"/>
                </a:lnSpc>
              </a:pPr>
              <a:r>
                <a:rPr lang="en-US" sz="2578">
                  <a:solidFill>
                    <a:srgbClr val="000000"/>
                  </a:solidFill>
                  <a:latin typeface="Montserrat Semi-Bold"/>
                </a:rPr>
                <a:t>Gán giá trị của node x vào node res</a:t>
              </a:r>
            </a:p>
          </p:txBody>
        </p:sp>
        <p:sp>
          <p:nvSpPr>
            <p:cNvPr id="36" name="TextBox 36"/>
            <p:cNvSpPr txBox="1"/>
            <p:nvPr/>
          </p:nvSpPr>
          <p:spPr>
            <a:xfrm>
              <a:off x="5835055" y="6331956"/>
              <a:ext cx="2620627" cy="3276036"/>
            </a:xfrm>
            <a:prstGeom prst="rect">
              <a:avLst/>
            </a:prstGeom>
          </p:spPr>
          <p:txBody>
            <a:bodyPr lIns="0" tIns="0" rIns="0" bIns="0" rtlCol="0" anchor="t">
              <a:spAutoFit/>
            </a:bodyPr>
            <a:lstStyle/>
            <a:p>
              <a:pPr algn="ctr">
                <a:lnSpc>
                  <a:spcPts val="3276"/>
                </a:lnSpc>
              </a:pPr>
              <a:r>
                <a:rPr lang="en-US" sz="2730">
                  <a:solidFill>
                    <a:srgbClr val="000000"/>
                  </a:solidFill>
                  <a:latin typeface="Montserrat Semi-Bold"/>
                </a:rPr>
                <a:t>So sánh giá trị tại node z (nếu có) để cập nhật res</a:t>
              </a:r>
            </a:p>
          </p:txBody>
        </p:sp>
        <p:sp>
          <p:nvSpPr>
            <p:cNvPr id="37" name="TextBox 37"/>
            <p:cNvSpPr txBox="1"/>
            <p:nvPr/>
          </p:nvSpPr>
          <p:spPr>
            <a:xfrm>
              <a:off x="3216782" y="0"/>
              <a:ext cx="2259617" cy="3555388"/>
            </a:xfrm>
            <a:prstGeom prst="rect">
              <a:avLst/>
            </a:prstGeom>
          </p:spPr>
          <p:txBody>
            <a:bodyPr lIns="0" tIns="0" rIns="0" bIns="0" rtlCol="0" anchor="t">
              <a:spAutoFit/>
            </a:bodyPr>
            <a:lstStyle/>
            <a:p>
              <a:pPr algn="ctr">
                <a:lnSpc>
                  <a:spcPts val="3046"/>
                </a:lnSpc>
              </a:pPr>
              <a:r>
                <a:rPr lang="en-US" sz="2538">
                  <a:solidFill>
                    <a:srgbClr val="000000"/>
                  </a:solidFill>
                  <a:latin typeface="Montserrat Semi-Bold"/>
                </a:rPr>
                <a:t>So sánh giá trị tại node y (nếu có) với res để cập nhật res</a:t>
              </a:r>
            </a:p>
          </p:txBody>
        </p:sp>
        <p:sp>
          <p:nvSpPr>
            <p:cNvPr id="38" name="TextBox 38"/>
            <p:cNvSpPr txBox="1"/>
            <p:nvPr/>
          </p:nvSpPr>
          <p:spPr>
            <a:xfrm>
              <a:off x="0" y="3740793"/>
              <a:ext cx="3895749" cy="872976"/>
            </a:xfrm>
            <a:prstGeom prst="rect">
              <a:avLst/>
            </a:prstGeom>
          </p:spPr>
          <p:txBody>
            <a:bodyPr lIns="0" tIns="0" rIns="0" bIns="0" rtlCol="0" anchor="t">
              <a:spAutoFit/>
            </a:bodyPr>
            <a:lstStyle/>
            <a:p>
              <a:pPr algn="ctr">
                <a:lnSpc>
                  <a:spcPts val="5159"/>
                </a:lnSpc>
              </a:pPr>
              <a:r>
                <a:rPr lang="en-US" sz="4299">
                  <a:solidFill>
                    <a:srgbClr val="000000"/>
                  </a:solidFill>
                  <a:latin typeface="Nourd Bold Bold"/>
                </a:rPr>
                <a:t>1</a:t>
              </a:r>
            </a:p>
          </p:txBody>
        </p:sp>
        <p:sp>
          <p:nvSpPr>
            <p:cNvPr id="39" name="TextBox 39"/>
            <p:cNvSpPr txBox="1"/>
            <p:nvPr/>
          </p:nvSpPr>
          <p:spPr>
            <a:xfrm>
              <a:off x="2604991" y="5139077"/>
              <a:ext cx="3895749" cy="872976"/>
            </a:xfrm>
            <a:prstGeom prst="rect">
              <a:avLst/>
            </a:prstGeom>
          </p:spPr>
          <p:txBody>
            <a:bodyPr lIns="0" tIns="0" rIns="0" bIns="0" rtlCol="0" anchor="t">
              <a:spAutoFit/>
            </a:bodyPr>
            <a:lstStyle/>
            <a:p>
              <a:pPr algn="ctr">
                <a:lnSpc>
                  <a:spcPts val="5159"/>
                </a:lnSpc>
              </a:pPr>
              <a:r>
                <a:rPr lang="en-US" sz="4299">
                  <a:solidFill>
                    <a:srgbClr val="000000"/>
                  </a:solidFill>
                  <a:latin typeface="Nourd Bold Bold"/>
                </a:rPr>
                <a:t>2</a:t>
              </a:r>
            </a:p>
          </p:txBody>
        </p:sp>
        <p:sp>
          <p:nvSpPr>
            <p:cNvPr id="40" name="TextBox 40"/>
            <p:cNvSpPr txBox="1"/>
            <p:nvPr/>
          </p:nvSpPr>
          <p:spPr>
            <a:xfrm>
              <a:off x="5197494" y="3751160"/>
              <a:ext cx="3895749" cy="872976"/>
            </a:xfrm>
            <a:prstGeom prst="rect">
              <a:avLst/>
            </a:prstGeom>
          </p:spPr>
          <p:txBody>
            <a:bodyPr lIns="0" tIns="0" rIns="0" bIns="0" rtlCol="0" anchor="t">
              <a:spAutoFit/>
            </a:bodyPr>
            <a:lstStyle/>
            <a:p>
              <a:pPr algn="ctr">
                <a:lnSpc>
                  <a:spcPts val="5159"/>
                </a:lnSpc>
              </a:pPr>
              <a:r>
                <a:rPr lang="en-US" sz="4299">
                  <a:solidFill>
                    <a:srgbClr val="441E82"/>
                  </a:solidFill>
                  <a:latin typeface="Nourd Bold Bold"/>
                </a:rPr>
                <a:t>3</a:t>
              </a:r>
            </a:p>
          </p:txBody>
        </p:sp>
        <p:sp>
          <p:nvSpPr>
            <p:cNvPr id="41" name="TextBox 41"/>
            <p:cNvSpPr txBox="1"/>
            <p:nvPr/>
          </p:nvSpPr>
          <p:spPr>
            <a:xfrm>
              <a:off x="7798071" y="5349896"/>
              <a:ext cx="3895749" cy="872976"/>
            </a:xfrm>
            <a:prstGeom prst="rect">
              <a:avLst/>
            </a:prstGeom>
          </p:spPr>
          <p:txBody>
            <a:bodyPr lIns="0" tIns="0" rIns="0" bIns="0" rtlCol="0" anchor="t">
              <a:spAutoFit/>
            </a:bodyPr>
            <a:lstStyle/>
            <a:p>
              <a:pPr algn="ctr">
                <a:lnSpc>
                  <a:spcPts val="5159"/>
                </a:lnSpc>
              </a:pPr>
              <a:r>
                <a:rPr lang="en-US" sz="4299">
                  <a:solidFill>
                    <a:srgbClr val="000000"/>
                  </a:solidFill>
                  <a:latin typeface="Nourd Bold Bold"/>
                </a:rPr>
                <a:t>4</a:t>
              </a:r>
            </a:p>
          </p:txBody>
        </p:sp>
        <p:pic>
          <p:nvPicPr>
            <p:cNvPr id="42" name="Picture 4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5476399" y="2232012"/>
              <a:ext cx="3337939" cy="1685659"/>
            </a:xfrm>
            <a:prstGeom prst="rect">
              <a:avLst/>
            </a:prstGeom>
          </p:spPr>
        </p:pic>
      </p:grpSp>
      <p:grpSp>
        <p:nvGrpSpPr>
          <p:cNvPr id="43" name="Group 43"/>
          <p:cNvGrpSpPr/>
          <p:nvPr/>
        </p:nvGrpSpPr>
        <p:grpSpPr>
          <a:xfrm>
            <a:off x="-277219" y="841661"/>
            <a:ext cx="9678259" cy="1798711"/>
            <a:chOff x="0" y="0"/>
            <a:chExt cx="12904346" cy="2398282"/>
          </a:xfrm>
        </p:grpSpPr>
        <p:sp>
          <p:nvSpPr>
            <p:cNvPr id="44" name="TextBox 44"/>
            <p:cNvSpPr txBox="1"/>
            <p:nvPr/>
          </p:nvSpPr>
          <p:spPr>
            <a:xfrm>
              <a:off x="0" y="-9525"/>
              <a:ext cx="12904346" cy="1139825"/>
            </a:xfrm>
            <a:prstGeom prst="rect">
              <a:avLst/>
            </a:prstGeom>
          </p:spPr>
          <p:txBody>
            <a:bodyPr lIns="0" tIns="0" rIns="0" bIns="0" rtlCol="0" anchor="t">
              <a:spAutoFit/>
            </a:bodyPr>
            <a:lstStyle/>
            <a:p>
              <a:pPr algn="ctr">
                <a:lnSpc>
                  <a:spcPts val="6720"/>
                </a:lnSpc>
              </a:pPr>
              <a:r>
                <a:rPr lang="en-US" sz="5600">
                  <a:solidFill>
                    <a:srgbClr val="000000"/>
                  </a:solidFill>
                  <a:latin typeface="Montserrat Classic Bold"/>
                </a:rPr>
                <a:t>Guiding steps</a:t>
              </a:r>
            </a:p>
          </p:txBody>
        </p:sp>
        <p:pic>
          <p:nvPicPr>
            <p:cNvPr id="45" name="Picture 45"/>
            <p:cNvPicPr>
              <a:picLocks noChangeAspect="1"/>
            </p:cNvPicPr>
            <p:nvPr/>
          </p:nvPicPr>
          <p:blipFill>
            <a:blip r:embed="rId11"/>
            <a:srcRect t="9236" b="10282"/>
            <a:stretch>
              <a:fillRect/>
            </a:stretch>
          </p:blipFill>
          <p:spPr>
            <a:xfrm rot="8477937">
              <a:off x="1280425" y="836865"/>
              <a:ext cx="2258183" cy="960947"/>
            </a:xfrm>
            <a:prstGeom prst="rect">
              <a:avLst/>
            </a:prstGeom>
          </p:spPr>
        </p:pic>
      </p:grpSp>
      <p:grpSp>
        <p:nvGrpSpPr>
          <p:cNvPr id="46" name="Group 46"/>
          <p:cNvGrpSpPr/>
          <p:nvPr/>
        </p:nvGrpSpPr>
        <p:grpSpPr>
          <a:xfrm>
            <a:off x="9217813" y="-3671662"/>
            <a:ext cx="12741849" cy="11809146"/>
            <a:chOff x="0" y="0"/>
            <a:chExt cx="16989132" cy="15745528"/>
          </a:xfrm>
        </p:grpSpPr>
        <p:grpSp>
          <p:nvGrpSpPr>
            <p:cNvPr id="47" name="Group 47"/>
            <p:cNvGrpSpPr/>
            <p:nvPr/>
          </p:nvGrpSpPr>
          <p:grpSpPr>
            <a:xfrm>
              <a:off x="7198034" y="0"/>
              <a:ext cx="9791098" cy="9791098"/>
              <a:chOff x="0" y="0"/>
              <a:chExt cx="6350000" cy="6350000"/>
            </a:xfrm>
          </p:grpSpPr>
          <p:sp>
            <p:nvSpPr>
              <p:cNvPr id="48" name="Freeform 4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pic>
          <p:nvPicPr>
            <p:cNvPr id="49" name="Picture 49"/>
            <p:cNvPicPr>
              <a:picLocks noChangeAspect="1"/>
            </p:cNvPicPr>
            <p:nvPr/>
          </p:nvPicPr>
          <p:blipFill>
            <a:blip r:embed="rId12"/>
            <a:srcRect l="3819" t="978" r="9539"/>
            <a:stretch>
              <a:fillRect/>
            </a:stretch>
          </p:blipFill>
          <p:spPr>
            <a:xfrm>
              <a:off x="0" y="6827224"/>
              <a:ext cx="11701163" cy="8918304"/>
            </a:xfrm>
            <a:prstGeom prst="rect">
              <a:avLst/>
            </a:prstGeom>
          </p:spPr>
        </p:pic>
        <p:sp>
          <p:nvSpPr>
            <p:cNvPr id="50" name="TextBox 50"/>
            <p:cNvSpPr txBox="1"/>
            <p:nvPr/>
          </p:nvSpPr>
          <p:spPr>
            <a:xfrm>
              <a:off x="1479452" y="15021083"/>
              <a:ext cx="8742260" cy="449097"/>
            </a:xfrm>
            <a:prstGeom prst="rect">
              <a:avLst/>
            </a:prstGeom>
          </p:spPr>
          <p:txBody>
            <a:bodyPr lIns="0" tIns="0" rIns="0" bIns="0" rtlCol="0" anchor="t">
              <a:spAutoFit/>
            </a:bodyPr>
            <a:lstStyle/>
            <a:p>
              <a:pPr>
                <a:lnSpc>
                  <a:spcPts val="2573"/>
                </a:lnSpc>
              </a:pPr>
              <a:r>
                <a:rPr lang="en-US" sz="2738">
                  <a:solidFill>
                    <a:srgbClr val="000000"/>
                  </a:solidFill>
                  <a:latin typeface="Montserrat Extra-Bold"/>
                </a:rPr>
                <a:t># Node min trong 3 nodes</a:t>
              </a:r>
            </a:p>
          </p:txBody>
        </p:sp>
        <p:pic>
          <p:nvPicPr>
            <p:cNvPr id="51" name="Picture 51"/>
            <p:cNvPicPr>
              <a:picLocks noChangeAspect="1"/>
            </p:cNvPicPr>
            <p:nvPr/>
          </p:nvPicPr>
          <p:blipFill>
            <a:blip r:embed="rId13"/>
            <a:srcRect l="1887" r="1887"/>
            <a:stretch>
              <a:fillRect/>
            </a:stretch>
          </p:blipFill>
          <p:spPr>
            <a:xfrm>
              <a:off x="337369" y="9166886"/>
              <a:ext cx="11026425" cy="4021683"/>
            </a:xfrm>
            <a:prstGeom prst="rect">
              <a:avLst/>
            </a:prstGeom>
          </p:spPr>
        </p:pic>
      </p:grpSp>
      <p:pic>
        <p:nvPicPr>
          <p:cNvPr id="53" name="Picture 6">
            <a:extLst>
              <a:ext uri="{FF2B5EF4-FFF2-40B4-BE49-F238E27FC236}">
                <a16:creationId xmlns:a16="http://schemas.microsoft.com/office/drawing/2014/main" id="{2B6B2E33-61F9-4F05-AD6F-966EF8602D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8682715">
            <a:off x="16897796" y="568738"/>
            <a:ext cx="1153031" cy="115303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33952"/>
            <a:ext cx="18288000" cy="10287000"/>
          </a:xfrm>
          <a:prstGeom prst="rect">
            <a:avLst/>
          </a:prstGeom>
        </p:spPr>
      </p:pic>
      <p:grpSp>
        <p:nvGrpSpPr>
          <p:cNvPr id="54" name="Group 13">
            <a:extLst>
              <a:ext uri="{FF2B5EF4-FFF2-40B4-BE49-F238E27FC236}">
                <a16:creationId xmlns:a16="http://schemas.microsoft.com/office/drawing/2014/main" id="{1DA73516-E7D5-49EA-ADA3-AEC0BAA112AE}"/>
              </a:ext>
            </a:extLst>
          </p:cNvPr>
          <p:cNvGrpSpPr/>
          <p:nvPr/>
        </p:nvGrpSpPr>
        <p:grpSpPr>
          <a:xfrm>
            <a:off x="5862299" y="4507357"/>
            <a:ext cx="940144" cy="940144"/>
            <a:chOff x="0" y="0"/>
            <a:chExt cx="6350000" cy="6350000"/>
          </a:xfrm>
          <a:solidFill>
            <a:srgbClr val="0070C0"/>
          </a:solidFill>
        </p:grpSpPr>
        <p:sp>
          <p:nvSpPr>
            <p:cNvPr id="55" name="Freeform 14">
              <a:extLst>
                <a:ext uri="{FF2B5EF4-FFF2-40B4-BE49-F238E27FC236}">
                  <a16:creationId xmlns:a16="http://schemas.microsoft.com/office/drawing/2014/main" id="{EDF4D687-9318-450E-9C07-2B3B4683BA2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4" name="Picture 4"/>
          <p:cNvPicPr>
            <a:picLocks noChangeAspect="1"/>
          </p:cNvPicPr>
          <p:nvPr/>
        </p:nvPicPr>
        <p:blipFill>
          <a:blip r:embed="rId3"/>
          <a:srcRect t="9236" b="10282"/>
          <a:stretch>
            <a:fillRect/>
          </a:stretch>
        </p:blipFill>
        <p:spPr>
          <a:xfrm rot="8171593">
            <a:off x="617892" y="1207548"/>
            <a:ext cx="1693637" cy="720710"/>
          </a:xfrm>
          <a:prstGeom prst="rect">
            <a:avLst/>
          </a:prstGeom>
        </p:spPr>
      </p:pic>
      <p:sp>
        <p:nvSpPr>
          <p:cNvPr id="5" name="TextBox 5"/>
          <p:cNvSpPr txBox="1"/>
          <p:nvPr/>
        </p:nvSpPr>
        <p:spPr>
          <a:xfrm>
            <a:off x="1539324" y="576044"/>
            <a:ext cx="5890726" cy="859210"/>
          </a:xfrm>
          <a:prstGeom prst="rect">
            <a:avLst/>
          </a:prstGeom>
        </p:spPr>
        <p:txBody>
          <a:bodyPr lIns="0" tIns="0" rIns="0" bIns="0" rtlCol="0" anchor="t">
            <a:spAutoFit/>
          </a:bodyPr>
          <a:lstStyle/>
          <a:p>
            <a:pPr algn="ctr">
              <a:lnSpc>
                <a:spcPts val="6720"/>
              </a:lnSpc>
            </a:pPr>
            <a:r>
              <a:rPr lang="en-US" sz="5600">
                <a:solidFill>
                  <a:srgbClr val="000000"/>
                </a:solidFill>
                <a:latin typeface="Montserrat Extra-Bold" panose="020B0604020202020204" charset="0"/>
              </a:rPr>
              <a:t>Guiding</a:t>
            </a:r>
            <a:r>
              <a:rPr lang="en-US" sz="5600">
                <a:solidFill>
                  <a:srgbClr val="000000"/>
                </a:solidFill>
                <a:latin typeface="Nourd Bold Bold"/>
              </a:rPr>
              <a:t> steps</a:t>
            </a:r>
          </a:p>
        </p:txBody>
      </p:sp>
      <p:grpSp>
        <p:nvGrpSpPr>
          <p:cNvPr id="13" name="Group 13"/>
          <p:cNvGrpSpPr/>
          <p:nvPr/>
        </p:nvGrpSpPr>
        <p:grpSpPr>
          <a:xfrm>
            <a:off x="1963483" y="4606134"/>
            <a:ext cx="940144" cy="94014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A6C2"/>
            </a:solidFill>
          </p:spPr>
        </p:sp>
      </p:grpSp>
      <p:grpSp>
        <p:nvGrpSpPr>
          <p:cNvPr id="53" name="Group 52">
            <a:extLst>
              <a:ext uri="{FF2B5EF4-FFF2-40B4-BE49-F238E27FC236}">
                <a16:creationId xmlns:a16="http://schemas.microsoft.com/office/drawing/2014/main" id="{CFE56A67-E7DF-4677-B1A4-62719331DDE1}"/>
              </a:ext>
            </a:extLst>
          </p:cNvPr>
          <p:cNvGrpSpPr/>
          <p:nvPr/>
        </p:nvGrpSpPr>
        <p:grpSpPr>
          <a:xfrm>
            <a:off x="1145462" y="3715771"/>
            <a:ext cx="6685084" cy="6383456"/>
            <a:chOff x="386986" y="3789802"/>
            <a:chExt cx="6685084" cy="6383456"/>
          </a:xfrm>
        </p:grpSpPr>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386986" y="3912681"/>
              <a:ext cx="2503885" cy="1264462"/>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72860" y="6301474"/>
              <a:ext cx="2440297" cy="1232350"/>
            </a:xfrm>
            <a:prstGeom prst="rect">
              <a:avLst/>
            </a:prstGeom>
          </p:spPr>
        </p:pic>
        <p:grpSp>
          <p:nvGrpSpPr>
            <p:cNvPr id="9" name="Group 9"/>
            <p:cNvGrpSpPr/>
            <p:nvPr/>
          </p:nvGrpSpPr>
          <p:grpSpPr>
            <a:xfrm>
              <a:off x="4303495" y="4847244"/>
              <a:ext cx="516790" cy="1473925"/>
              <a:chOff x="6736" y="0"/>
              <a:chExt cx="245984" cy="701563"/>
            </a:xfrm>
          </p:grpSpPr>
          <p:sp>
            <p:nvSpPr>
              <p:cNvPr id="10" name="Freeform 10"/>
              <p:cNvSpPr/>
              <p:nvPr/>
            </p:nvSpPr>
            <p:spPr>
              <a:xfrm>
                <a:off x="6736" y="0"/>
                <a:ext cx="245984" cy="701563"/>
              </a:xfrm>
              <a:custGeom>
                <a:avLst/>
                <a:gdLst/>
                <a:ahLst/>
                <a:cxnLst/>
                <a:rect l="l" t="t" r="r" b="b"/>
                <a:pathLst>
                  <a:path w="252721" h="701563">
                    <a:moveTo>
                      <a:pt x="0" y="0"/>
                    </a:moveTo>
                    <a:lnTo>
                      <a:pt x="252721" y="0"/>
                    </a:lnTo>
                    <a:lnTo>
                      <a:pt x="252721" y="701563"/>
                    </a:lnTo>
                    <a:lnTo>
                      <a:pt x="0" y="701563"/>
                    </a:lnTo>
                    <a:close/>
                  </a:path>
                </a:pathLst>
              </a:custGeom>
              <a:solidFill>
                <a:srgbClr val="FFFFFF"/>
              </a:solidFill>
            </p:spPr>
          </p:sp>
        </p:grpSp>
        <p:grpSp>
          <p:nvGrpSpPr>
            <p:cNvPr id="11" name="Group 11"/>
            <p:cNvGrpSpPr/>
            <p:nvPr/>
          </p:nvGrpSpPr>
          <p:grpSpPr>
            <a:xfrm>
              <a:off x="401160" y="4976481"/>
              <a:ext cx="514151" cy="1294631"/>
              <a:chOff x="6711" y="-83442"/>
              <a:chExt cx="243428" cy="612950"/>
            </a:xfrm>
          </p:grpSpPr>
          <p:sp>
            <p:nvSpPr>
              <p:cNvPr id="12" name="Freeform 12"/>
              <p:cNvSpPr/>
              <p:nvPr/>
            </p:nvSpPr>
            <p:spPr>
              <a:xfrm>
                <a:off x="6711" y="-83442"/>
                <a:ext cx="243428" cy="612950"/>
              </a:xfrm>
              <a:custGeom>
                <a:avLst/>
                <a:gdLst/>
                <a:ahLst/>
                <a:cxnLst/>
                <a:rect l="l" t="t" r="r" b="b"/>
                <a:pathLst>
                  <a:path w="252721" h="612950">
                    <a:moveTo>
                      <a:pt x="0" y="0"/>
                    </a:moveTo>
                    <a:lnTo>
                      <a:pt x="252721" y="0"/>
                    </a:lnTo>
                    <a:lnTo>
                      <a:pt x="252721" y="612950"/>
                    </a:lnTo>
                    <a:lnTo>
                      <a:pt x="0" y="612950"/>
                    </a:lnTo>
                    <a:close/>
                  </a:path>
                </a:pathLst>
              </a:custGeom>
              <a:solidFill>
                <a:srgbClr val="FFFFFF"/>
              </a:solidFill>
            </p:spPr>
          </p:sp>
        </p:grpSp>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9236" y="3939689"/>
              <a:ext cx="437483" cy="437483"/>
            </a:xfrm>
            <a:prstGeom prst="rect">
              <a:avLst/>
            </a:prstGeom>
          </p:spPr>
        </p:pic>
        <p:sp>
          <p:nvSpPr>
            <p:cNvPr id="22" name="AutoShape 22"/>
            <p:cNvSpPr/>
            <p:nvPr/>
          </p:nvSpPr>
          <p:spPr>
            <a:xfrm rot="16200000">
              <a:off x="1099208" y="6208484"/>
              <a:ext cx="1098491" cy="0"/>
            </a:xfrm>
            <a:prstGeom prst="line">
              <a:avLst/>
            </a:prstGeom>
            <a:ln w="25400" cap="rnd">
              <a:solidFill>
                <a:srgbClr val="441E82"/>
              </a:solidFill>
              <a:prstDash val="solid"/>
              <a:headEnd type="oval" w="lg" len="lg"/>
              <a:tailEnd type="none" w="sm" len="sm"/>
            </a:ln>
          </p:spPr>
          <p:txBody>
            <a:bodyPr/>
            <a:lstStyle/>
            <a:p>
              <a:endParaRPr lang="en-US"/>
            </a:p>
          </p:txBody>
        </p:sp>
        <p:sp>
          <p:nvSpPr>
            <p:cNvPr id="23" name="TextBox 23"/>
            <p:cNvSpPr txBox="1"/>
            <p:nvPr/>
          </p:nvSpPr>
          <p:spPr>
            <a:xfrm>
              <a:off x="4642490" y="6851066"/>
              <a:ext cx="2429580" cy="3322192"/>
            </a:xfrm>
            <a:prstGeom prst="rect">
              <a:avLst/>
            </a:prstGeom>
          </p:spPr>
          <p:txBody>
            <a:bodyPr wrap="square" lIns="0" tIns="0" rIns="0" bIns="0" rtlCol="0" anchor="t">
              <a:spAutoFit/>
            </a:bodyPr>
            <a:lstStyle/>
            <a:p>
              <a:pPr algn="ctr">
                <a:lnSpc>
                  <a:spcPts val="2879"/>
                </a:lnSpc>
              </a:pPr>
              <a:r>
                <a:rPr lang="en-US" sz="2400">
                  <a:solidFill>
                    <a:srgbClr val="000000"/>
                  </a:solidFill>
                  <a:latin typeface="Montserrat Classic"/>
                </a:rPr>
                <a:t>Trả về node nhỏ nhất trong 3 node: node root, node nhỏ nhất trong nhánh bên trái và node nhỏ nhất trong nhánh bên phải</a:t>
              </a:r>
            </a:p>
          </p:txBody>
        </p:sp>
        <p:sp>
          <p:nvSpPr>
            <p:cNvPr id="24" name="AutoShape 24"/>
            <p:cNvSpPr/>
            <p:nvPr/>
          </p:nvSpPr>
          <p:spPr>
            <a:xfrm rot="16200000">
              <a:off x="5011272" y="6061234"/>
              <a:ext cx="1196945" cy="0"/>
            </a:xfrm>
            <a:prstGeom prst="line">
              <a:avLst/>
            </a:prstGeom>
            <a:ln w="25400" cap="rnd">
              <a:solidFill>
                <a:srgbClr val="441E82"/>
              </a:solidFill>
              <a:prstDash val="solid"/>
              <a:headEnd type="oval" w="lg" len="lg"/>
              <a:tailEnd type="none" w="sm" len="sm"/>
            </a:ln>
          </p:spPr>
          <p:txBody>
            <a:bodyPr/>
            <a:lstStyle/>
            <a:p>
              <a:endParaRPr lang="en-US"/>
            </a:p>
          </p:txBody>
        </p:sp>
        <p:grpSp>
          <p:nvGrpSpPr>
            <p:cNvPr id="27" name="Group 27"/>
            <p:cNvGrpSpPr/>
            <p:nvPr/>
          </p:nvGrpSpPr>
          <p:grpSpPr>
            <a:xfrm>
              <a:off x="2372860" y="5152721"/>
              <a:ext cx="514151" cy="1294631"/>
              <a:chOff x="0" y="0"/>
              <a:chExt cx="243428" cy="612950"/>
            </a:xfrm>
          </p:grpSpPr>
          <p:sp>
            <p:nvSpPr>
              <p:cNvPr id="28" name="Freeform 28"/>
              <p:cNvSpPr/>
              <p:nvPr/>
            </p:nvSpPr>
            <p:spPr>
              <a:xfrm>
                <a:off x="0" y="0"/>
                <a:ext cx="243428" cy="612950"/>
              </a:xfrm>
              <a:custGeom>
                <a:avLst/>
                <a:gdLst/>
                <a:ahLst/>
                <a:cxnLst/>
                <a:rect l="l" t="t" r="r" b="b"/>
                <a:pathLst>
                  <a:path w="252721" h="612950">
                    <a:moveTo>
                      <a:pt x="0" y="0"/>
                    </a:moveTo>
                    <a:lnTo>
                      <a:pt x="252721" y="0"/>
                    </a:lnTo>
                    <a:lnTo>
                      <a:pt x="252721" y="612950"/>
                    </a:lnTo>
                    <a:lnTo>
                      <a:pt x="0" y="612950"/>
                    </a:lnTo>
                    <a:close/>
                  </a:path>
                </a:pathLst>
              </a:custGeom>
              <a:solidFill>
                <a:srgbClr val="FFFFFF"/>
              </a:solidFill>
            </p:spPr>
          </p:sp>
        </p:grpSp>
        <p:grpSp>
          <p:nvGrpSpPr>
            <p:cNvPr id="29" name="Group 29"/>
            <p:cNvGrpSpPr/>
            <p:nvPr/>
          </p:nvGrpSpPr>
          <p:grpSpPr>
            <a:xfrm>
              <a:off x="6243230" y="4962896"/>
              <a:ext cx="514866" cy="1299330"/>
              <a:chOff x="0" y="85526"/>
              <a:chExt cx="239721" cy="616037"/>
            </a:xfrm>
          </p:grpSpPr>
          <p:sp>
            <p:nvSpPr>
              <p:cNvPr id="30" name="Freeform 30"/>
              <p:cNvSpPr/>
              <p:nvPr/>
            </p:nvSpPr>
            <p:spPr>
              <a:xfrm>
                <a:off x="0" y="85526"/>
                <a:ext cx="239721" cy="616037"/>
              </a:xfrm>
              <a:custGeom>
                <a:avLst/>
                <a:gdLst/>
                <a:ahLst/>
                <a:cxnLst/>
                <a:rect l="l" t="t" r="r" b="b"/>
                <a:pathLst>
                  <a:path w="254418" h="701563">
                    <a:moveTo>
                      <a:pt x="0" y="0"/>
                    </a:moveTo>
                    <a:lnTo>
                      <a:pt x="254418" y="0"/>
                    </a:lnTo>
                    <a:lnTo>
                      <a:pt x="254418" y="701563"/>
                    </a:lnTo>
                    <a:lnTo>
                      <a:pt x="0" y="701563"/>
                    </a:lnTo>
                    <a:close/>
                  </a:path>
                </a:pathLst>
              </a:custGeom>
              <a:solidFill>
                <a:srgbClr val="FFFFFF"/>
              </a:solidFill>
            </p:spPr>
          </p:sp>
        </p:grpSp>
        <p:pic>
          <p:nvPicPr>
            <p:cNvPr id="37" name="Picture 3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4285775" y="3789802"/>
              <a:ext cx="2472320" cy="1264464"/>
            </a:xfrm>
            <a:prstGeom prst="rect">
              <a:avLst/>
            </a:prstGeom>
          </p:spPr>
        </p:pic>
        <p:sp>
          <p:nvSpPr>
            <p:cNvPr id="38" name="TextBox 38"/>
            <p:cNvSpPr txBox="1"/>
            <p:nvPr/>
          </p:nvSpPr>
          <p:spPr>
            <a:xfrm>
              <a:off x="604900" y="6956988"/>
              <a:ext cx="1985873" cy="1562100"/>
            </a:xfrm>
            <a:prstGeom prst="rect">
              <a:avLst/>
            </a:prstGeom>
          </p:spPr>
          <p:txBody>
            <a:bodyPr lIns="0" tIns="0" rIns="0" bIns="0" rtlCol="0" anchor="t">
              <a:spAutoFit/>
            </a:bodyPr>
            <a:lstStyle/>
            <a:p>
              <a:pPr algn="ctr">
                <a:lnSpc>
                  <a:spcPts val="3094"/>
                </a:lnSpc>
              </a:pPr>
              <a:r>
                <a:rPr lang="en-US" sz="2578">
                  <a:solidFill>
                    <a:srgbClr val="000000"/>
                  </a:solidFill>
                  <a:latin typeface="Montserrat Classic"/>
                </a:rPr>
                <a:t>Nếu node root không có giá trị thì trả về NULL</a:t>
              </a:r>
            </a:p>
          </p:txBody>
        </p:sp>
        <p:sp>
          <p:nvSpPr>
            <p:cNvPr id="36" name="TextBox 36"/>
            <p:cNvSpPr txBox="1"/>
            <p:nvPr/>
          </p:nvSpPr>
          <p:spPr>
            <a:xfrm>
              <a:off x="4121816" y="4712678"/>
              <a:ext cx="2922315" cy="1299330"/>
            </a:xfrm>
            <a:prstGeom prst="rect">
              <a:avLst/>
            </a:prstGeom>
          </p:spPr>
          <p:txBody>
            <a:bodyPr lIns="0" tIns="0" rIns="0" bIns="0" rtlCol="0" anchor="t">
              <a:spAutoFit/>
            </a:bodyPr>
            <a:lstStyle/>
            <a:p>
              <a:pPr algn="ctr">
                <a:lnSpc>
                  <a:spcPts val="5160"/>
                </a:lnSpc>
              </a:pPr>
              <a:r>
                <a:rPr lang="en-US" sz="4300">
                  <a:solidFill>
                    <a:srgbClr val="000000"/>
                  </a:solidFill>
                  <a:latin typeface="Montserrat Extra-Bold" panose="020B0604020202020204" charset="0"/>
                </a:rPr>
                <a:t>2</a:t>
              </a:r>
            </a:p>
            <a:p>
              <a:pPr algn="ctr">
                <a:lnSpc>
                  <a:spcPts val="5160"/>
                </a:lnSpc>
              </a:pPr>
              <a:endParaRPr lang="en-US" sz="4300">
                <a:solidFill>
                  <a:srgbClr val="000000"/>
                </a:solidFill>
                <a:latin typeface="Nourd Bold Bold"/>
              </a:endParaRPr>
            </a:p>
          </p:txBody>
        </p:sp>
      </p:grpSp>
      <p:sp>
        <p:nvSpPr>
          <p:cNvPr id="40" name="TextBox 40"/>
          <p:cNvSpPr txBox="1"/>
          <p:nvPr/>
        </p:nvSpPr>
        <p:spPr>
          <a:xfrm>
            <a:off x="947597" y="4776969"/>
            <a:ext cx="2922315" cy="647700"/>
          </a:xfrm>
          <a:prstGeom prst="rect">
            <a:avLst/>
          </a:prstGeom>
        </p:spPr>
        <p:txBody>
          <a:bodyPr lIns="0" tIns="0" rIns="0" bIns="0" rtlCol="0" anchor="t">
            <a:spAutoFit/>
          </a:bodyPr>
          <a:lstStyle/>
          <a:p>
            <a:pPr algn="ctr">
              <a:lnSpc>
                <a:spcPts val="5160"/>
              </a:lnSpc>
            </a:pPr>
            <a:r>
              <a:rPr lang="en-US" sz="4300">
                <a:solidFill>
                  <a:srgbClr val="000000"/>
                </a:solidFill>
                <a:latin typeface="Montserrat Extra-Bold" panose="020B0604020202020204" charset="0"/>
              </a:rPr>
              <a:t>1</a:t>
            </a:r>
          </a:p>
        </p:txBody>
      </p:sp>
      <p:grpSp>
        <p:nvGrpSpPr>
          <p:cNvPr id="43" name="Group 43"/>
          <p:cNvGrpSpPr/>
          <p:nvPr/>
        </p:nvGrpSpPr>
        <p:grpSpPr>
          <a:xfrm>
            <a:off x="8665992" y="-2857500"/>
            <a:ext cx="12815662" cy="11500567"/>
            <a:chOff x="0" y="0"/>
            <a:chExt cx="17087549" cy="15334089"/>
          </a:xfrm>
        </p:grpSpPr>
        <p:grpSp>
          <p:nvGrpSpPr>
            <p:cNvPr id="44" name="Group 44"/>
            <p:cNvGrpSpPr/>
            <p:nvPr/>
          </p:nvGrpSpPr>
          <p:grpSpPr>
            <a:xfrm>
              <a:off x="7296451" y="0"/>
              <a:ext cx="9791098" cy="9791098"/>
              <a:chOff x="0" y="0"/>
              <a:chExt cx="6350000" cy="6350000"/>
            </a:xfrm>
          </p:grpSpPr>
          <p:sp>
            <p:nvSpPr>
              <p:cNvPr id="45" name="Freeform 4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id="46" name="Group 46"/>
            <p:cNvGrpSpPr/>
            <p:nvPr/>
          </p:nvGrpSpPr>
          <p:grpSpPr>
            <a:xfrm>
              <a:off x="8952083" y="1655632"/>
              <a:ext cx="6479834" cy="6479834"/>
              <a:chOff x="0" y="0"/>
              <a:chExt cx="6350000" cy="6350000"/>
            </a:xfrm>
          </p:grpSpPr>
          <p:sp>
            <p:nvSpPr>
              <p:cNvPr id="47" name="Freeform 4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pic>
          <p:nvPicPr>
            <p:cNvPr id="48" name="Picture 48"/>
            <p:cNvPicPr>
              <a:picLocks noChangeAspect="1"/>
            </p:cNvPicPr>
            <p:nvPr/>
          </p:nvPicPr>
          <p:blipFill>
            <a:blip r:embed="rId8"/>
            <a:srcRect l="5600" t="978" r="6769" b="2422"/>
            <a:stretch>
              <a:fillRect/>
            </a:stretch>
          </p:blipFill>
          <p:spPr>
            <a:xfrm>
              <a:off x="0" y="6633997"/>
              <a:ext cx="11834727" cy="8700092"/>
            </a:xfrm>
            <a:prstGeom prst="rect">
              <a:avLst/>
            </a:prstGeom>
          </p:spPr>
        </p:pic>
        <p:sp>
          <p:nvSpPr>
            <p:cNvPr id="49" name="TextBox 49"/>
            <p:cNvSpPr txBox="1"/>
            <p:nvPr/>
          </p:nvSpPr>
          <p:spPr>
            <a:xfrm>
              <a:off x="3092467" y="14742233"/>
              <a:ext cx="8742260" cy="431999"/>
            </a:xfrm>
            <a:prstGeom prst="rect">
              <a:avLst/>
            </a:prstGeom>
          </p:spPr>
          <p:txBody>
            <a:bodyPr lIns="0" tIns="0" rIns="0" bIns="0" rtlCol="0" anchor="t">
              <a:spAutoFit/>
            </a:bodyPr>
            <a:lstStyle/>
            <a:p>
              <a:pPr>
                <a:lnSpc>
                  <a:spcPts val="2479"/>
                </a:lnSpc>
              </a:pPr>
              <a:r>
                <a:rPr lang="en-US" sz="2638">
                  <a:solidFill>
                    <a:srgbClr val="000000"/>
                  </a:solidFill>
                  <a:latin typeface="Montserrat Extra-Bold"/>
                </a:rPr>
                <a:t># Node min theo nhánh</a:t>
              </a:r>
            </a:p>
          </p:txBody>
        </p:sp>
      </p:grpSp>
      <p:pic>
        <p:nvPicPr>
          <p:cNvPr id="51" name="Picture 6">
            <a:extLst>
              <a:ext uri="{FF2B5EF4-FFF2-40B4-BE49-F238E27FC236}">
                <a16:creationId xmlns:a16="http://schemas.microsoft.com/office/drawing/2014/main" id="{13C2D6AB-0D25-4522-A6A6-16926473A1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8682715">
            <a:off x="16231596" y="1087159"/>
            <a:ext cx="1153031" cy="1153031"/>
          </a:xfrm>
          <a:prstGeom prst="rect">
            <a:avLst/>
          </a:prstGeom>
        </p:spPr>
      </p:pic>
      <p:pic>
        <p:nvPicPr>
          <p:cNvPr id="32" name="Picture 3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111226" y="3812645"/>
            <a:ext cx="409841" cy="409841"/>
          </a:xfrm>
          <a:prstGeom prst="rect">
            <a:avLst/>
          </a:prstGeom>
        </p:spPr>
      </p:pic>
      <p:pic>
        <p:nvPicPr>
          <p:cNvPr id="57" name="Picture 56">
            <a:extLst>
              <a:ext uri="{FF2B5EF4-FFF2-40B4-BE49-F238E27FC236}">
                <a16:creationId xmlns:a16="http://schemas.microsoft.com/office/drawing/2014/main" id="{E7FD90E8-BB06-43A3-BEB0-5622E3B2F21D}"/>
              </a:ext>
            </a:extLst>
          </p:cNvPr>
          <p:cNvPicPr>
            <a:picLocks noChangeAspect="1"/>
          </p:cNvPicPr>
          <p:nvPr/>
        </p:nvPicPr>
        <p:blipFill>
          <a:blip r:embed="rId13"/>
          <a:stretch>
            <a:fillRect/>
          </a:stretch>
        </p:blipFill>
        <p:spPr>
          <a:xfrm>
            <a:off x="8847156" y="3715771"/>
            <a:ext cx="8553900" cy="300664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5858062" y="-2429938"/>
            <a:ext cx="4859876" cy="485987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pic>
        <p:nvPicPr>
          <p:cNvPr id="5" name="Picture 5"/>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74739"/>
          <a:stretch>
            <a:fillRect/>
          </a:stretch>
        </p:blipFill>
        <p:spPr>
          <a:xfrm>
            <a:off x="-917502" y="-2042946"/>
            <a:ext cx="1835004" cy="3450521"/>
          </a:xfrm>
          <a:prstGeom prst="rect">
            <a:avLst/>
          </a:prstGeom>
        </p:spPr>
      </p:pic>
      <p:grpSp>
        <p:nvGrpSpPr>
          <p:cNvPr id="6" name="Group 6"/>
          <p:cNvGrpSpPr/>
          <p:nvPr/>
        </p:nvGrpSpPr>
        <p:grpSpPr>
          <a:xfrm>
            <a:off x="336535" y="1028700"/>
            <a:ext cx="7243269" cy="1658432"/>
            <a:chOff x="0" y="0"/>
            <a:chExt cx="9657693" cy="2211243"/>
          </a:xfrm>
        </p:grpSpPr>
        <p:sp>
          <p:nvSpPr>
            <p:cNvPr id="7" name="TextBox 7"/>
            <p:cNvSpPr txBox="1"/>
            <p:nvPr/>
          </p:nvSpPr>
          <p:spPr>
            <a:xfrm>
              <a:off x="2270988" y="-9525"/>
              <a:ext cx="7386705" cy="1139825"/>
            </a:xfrm>
            <a:prstGeom prst="rect">
              <a:avLst/>
            </a:prstGeom>
          </p:spPr>
          <p:txBody>
            <a:bodyPr lIns="0" tIns="0" rIns="0" bIns="0" rtlCol="0" anchor="t">
              <a:spAutoFit/>
            </a:bodyPr>
            <a:lstStyle/>
            <a:p>
              <a:pPr algn="ctr">
                <a:lnSpc>
                  <a:spcPts val="6720"/>
                </a:lnSpc>
              </a:pPr>
              <a:r>
                <a:rPr lang="en-US" sz="5600">
                  <a:solidFill>
                    <a:srgbClr val="000000"/>
                  </a:solidFill>
                  <a:latin typeface="Montserrat Classic Bold"/>
                </a:rPr>
                <a:t>Guiding steps</a:t>
              </a:r>
            </a:p>
          </p:txBody>
        </p:sp>
        <p:pic>
          <p:nvPicPr>
            <p:cNvPr id="8" name="Picture 8"/>
            <p:cNvPicPr>
              <a:picLocks noChangeAspect="1"/>
            </p:cNvPicPr>
            <p:nvPr/>
          </p:nvPicPr>
          <p:blipFill>
            <a:blip r:embed="rId5"/>
            <a:srcRect t="9236" b="10282"/>
            <a:stretch>
              <a:fillRect/>
            </a:stretch>
          </p:blipFill>
          <p:spPr>
            <a:xfrm rot="8477937">
              <a:off x="52492" y="649826"/>
              <a:ext cx="2258183" cy="960947"/>
            </a:xfrm>
            <a:prstGeom prst="rect">
              <a:avLst/>
            </a:prstGeom>
          </p:spPr>
        </p:pic>
      </p:grpSp>
      <p:grpSp>
        <p:nvGrpSpPr>
          <p:cNvPr id="10" name="Group 10"/>
          <p:cNvGrpSpPr/>
          <p:nvPr/>
        </p:nvGrpSpPr>
        <p:grpSpPr>
          <a:xfrm>
            <a:off x="716335" y="2845593"/>
            <a:ext cx="8302771" cy="5853182"/>
            <a:chOff x="0" y="0"/>
            <a:chExt cx="11070362" cy="7804243"/>
          </a:xfrm>
        </p:grpSpPr>
        <p:grpSp>
          <p:nvGrpSpPr>
            <p:cNvPr id="11" name="Group 11"/>
            <p:cNvGrpSpPr/>
            <p:nvPr/>
          </p:nvGrpSpPr>
          <p:grpSpPr>
            <a:xfrm>
              <a:off x="0" y="1886448"/>
              <a:ext cx="4468571" cy="3870199"/>
              <a:chOff x="0" y="0"/>
              <a:chExt cx="6202680" cy="5372100"/>
            </a:xfrm>
          </p:grpSpPr>
          <p:sp>
            <p:nvSpPr>
              <p:cNvPr id="12" name="Freeform 12"/>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grpSp>
          <p:nvGrpSpPr>
            <p:cNvPr id="13" name="Group 13"/>
            <p:cNvGrpSpPr/>
            <p:nvPr/>
          </p:nvGrpSpPr>
          <p:grpSpPr>
            <a:xfrm>
              <a:off x="3537171" y="0"/>
              <a:ext cx="4309523" cy="3732449"/>
              <a:chOff x="0" y="0"/>
              <a:chExt cx="6202680" cy="5372100"/>
            </a:xfrm>
          </p:grpSpPr>
          <p:sp>
            <p:nvSpPr>
              <p:cNvPr id="14" name="Freeform 14"/>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grpSp>
          <p:nvGrpSpPr>
            <p:cNvPr id="15" name="Group 15"/>
            <p:cNvGrpSpPr/>
            <p:nvPr/>
          </p:nvGrpSpPr>
          <p:grpSpPr>
            <a:xfrm>
              <a:off x="3490225" y="3868042"/>
              <a:ext cx="4521158" cy="3936201"/>
              <a:chOff x="0" y="0"/>
              <a:chExt cx="6170445" cy="5372100"/>
            </a:xfrm>
          </p:grpSpPr>
          <p:sp>
            <p:nvSpPr>
              <p:cNvPr id="16" name="Freeform 16"/>
              <p:cNvSpPr/>
              <p:nvPr/>
            </p:nvSpPr>
            <p:spPr>
              <a:xfrm>
                <a:off x="0" y="0"/>
                <a:ext cx="6170445" cy="5372100"/>
              </a:xfrm>
              <a:custGeom>
                <a:avLst/>
                <a:gdLst/>
                <a:ahLst/>
                <a:cxnLst/>
                <a:rect l="l" t="t" r="r" b="b"/>
                <a:pathLst>
                  <a:path w="6170445" h="5372100">
                    <a:moveTo>
                      <a:pt x="4619775" y="0"/>
                    </a:moveTo>
                    <a:lnTo>
                      <a:pt x="1550670" y="0"/>
                    </a:lnTo>
                    <a:lnTo>
                      <a:pt x="0" y="2686050"/>
                    </a:lnTo>
                    <a:lnTo>
                      <a:pt x="1550670" y="5372100"/>
                    </a:lnTo>
                    <a:lnTo>
                      <a:pt x="4619775" y="5372100"/>
                    </a:lnTo>
                    <a:lnTo>
                      <a:pt x="6170445" y="2686050"/>
                    </a:lnTo>
                    <a:lnTo>
                      <a:pt x="4619775" y="0"/>
                    </a:lnTo>
                    <a:close/>
                  </a:path>
                </a:pathLst>
              </a:custGeom>
              <a:solidFill>
                <a:srgbClr val="FFFFFF"/>
              </a:solidFill>
            </p:spPr>
          </p:sp>
        </p:grpSp>
        <p:grpSp>
          <p:nvGrpSpPr>
            <p:cNvPr id="17" name="Group 17"/>
            <p:cNvGrpSpPr/>
            <p:nvPr/>
          </p:nvGrpSpPr>
          <p:grpSpPr>
            <a:xfrm rot="-7227957">
              <a:off x="6935516" y="1825907"/>
              <a:ext cx="4431553" cy="3838139"/>
              <a:chOff x="0" y="0"/>
              <a:chExt cx="6202680" cy="5372100"/>
            </a:xfrm>
          </p:grpSpPr>
          <p:sp>
            <p:nvSpPr>
              <p:cNvPr id="18" name="Freeform 1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grpSp>
          <p:nvGrpSpPr>
            <p:cNvPr id="19" name="Group 19"/>
            <p:cNvGrpSpPr/>
            <p:nvPr/>
          </p:nvGrpSpPr>
          <p:grpSpPr>
            <a:xfrm>
              <a:off x="1064453" y="1886448"/>
              <a:ext cx="2339664" cy="1699490"/>
              <a:chOff x="0" y="0"/>
              <a:chExt cx="1930400" cy="1402208"/>
            </a:xfrm>
          </p:grpSpPr>
          <p:sp>
            <p:nvSpPr>
              <p:cNvPr id="20" name="Freeform 20"/>
              <p:cNvSpPr/>
              <p:nvPr/>
            </p:nvSpPr>
            <p:spPr>
              <a:xfrm>
                <a:off x="0" y="0"/>
                <a:ext cx="1930400" cy="1402208"/>
              </a:xfrm>
              <a:custGeom>
                <a:avLst/>
                <a:gdLst/>
                <a:ahLst/>
                <a:cxnLst/>
                <a:rect l="l" t="t" r="r" b="b"/>
                <a:pathLst>
                  <a:path w="1930400" h="1402208">
                    <a:moveTo>
                      <a:pt x="0" y="0"/>
                    </a:moveTo>
                    <a:lnTo>
                      <a:pt x="965200" y="1402208"/>
                    </a:lnTo>
                    <a:lnTo>
                      <a:pt x="1930400" y="0"/>
                    </a:lnTo>
                    <a:close/>
                  </a:path>
                </a:pathLst>
              </a:custGeom>
              <a:solidFill>
                <a:srgbClr val="F6A6C2"/>
              </a:solidFill>
            </p:spPr>
          </p:sp>
        </p:grpSp>
        <p:grpSp>
          <p:nvGrpSpPr>
            <p:cNvPr id="21" name="Group 21"/>
            <p:cNvGrpSpPr/>
            <p:nvPr/>
          </p:nvGrpSpPr>
          <p:grpSpPr>
            <a:xfrm>
              <a:off x="4621940" y="0"/>
              <a:ext cx="2064631" cy="1499711"/>
              <a:chOff x="0" y="0"/>
              <a:chExt cx="1930400" cy="1402208"/>
            </a:xfrm>
          </p:grpSpPr>
          <p:sp>
            <p:nvSpPr>
              <p:cNvPr id="22" name="Freeform 22"/>
              <p:cNvSpPr/>
              <p:nvPr/>
            </p:nvSpPr>
            <p:spPr>
              <a:xfrm>
                <a:off x="0" y="0"/>
                <a:ext cx="1930400" cy="1402208"/>
              </a:xfrm>
              <a:custGeom>
                <a:avLst/>
                <a:gdLst/>
                <a:ahLst/>
                <a:cxnLst/>
                <a:rect l="l" t="t" r="r" b="b"/>
                <a:pathLst>
                  <a:path w="1930400" h="1402208">
                    <a:moveTo>
                      <a:pt x="0" y="0"/>
                    </a:moveTo>
                    <a:lnTo>
                      <a:pt x="965200" y="1402208"/>
                    </a:lnTo>
                    <a:lnTo>
                      <a:pt x="1930400" y="0"/>
                    </a:lnTo>
                    <a:close/>
                  </a:path>
                </a:pathLst>
              </a:custGeom>
              <a:solidFill>
                <a:srgbClr val="FFE786"/>
              </a:solidFill>
            </p:spPr>
          </p:sp>
        </p:grpSp>
        <p:grpSp>
          <p:nvGrpSpPr>
            <p:cNvPr id="23" name="Group 23"/>
            <p:cNvGrpSpPr/>
            <p:nvPr/>
          </p:nvGrpSpPr>
          <p:grpSpPr>
            <a:xfrm>
              <a:off x="4527441" y="3868042"/>
              <a:ext cx="2253627" cy="1636994"/>
              <a:chOff x="0" y="0"/>
              <a:chExt cx="1930400" cy="1402208"/>
            </a:xfrm>
          </p:grpSpPr>
          <p:sp>
            <p:nvSpPr>
              <p:cNvPr id="24" name="Freeform 24"/>
              <p:cNvSpPr/>
              <p:nvPr/>
            </p:nvSpPr>
            <p:spPr>
              <a:xfrm>
                <a:off x="0" y="0"/>
                <a:ext cx="1930400" cy="1402208"/>
              </a:xfrm>
              <a:custGeom>
                <a:avLst/>
                <a:gdLst/>
                <a:ahLst/>
                <a:cxnLst/>
                <a:rect l="l" t="t" r="r" b="b"/>
                <a:pathLst>
                  <a:path w="1930400" h="1402208">
                    <a:moveTo>
                      <a:pt x="0" y="0"/>
                    </a:moveTo>
                    <a:lnTo>
                      <a:pt x="965200" y="1402208"/>
                    </a:lnTo>
                    <a:lnTo>
                      <a:pt x="1930400" y="0"/>
                    </a:lnTo>
                    <a:close/>
                  </a:path>
                </a:pathLst>
              </a:custGeom>
              <a:solidFill>
                <a:srgbClr val="9AE8A7"/>
              </a:solidFill>
            </p:spPr>
          </p:sp>
        </p:grpSp>
        <p:grpSp>
          <p:nvGrpSpPr>
            <p:cNvPr id="25" name="Group 25"/>
            <p:cNvGrpSpPr/>
            <p:nvPr/>
          </p:nvGrpSpPr>
          <p:grpSpPr>
            <a:xfrm>
              <a:off x="8011383" y="1803715"/>
              <a:ext cx="2279820" cy="1656020"/>
              <a:chOff x="0" y="0"/>
              <a:chExt cx="1930400" cy="1402208"/>
            </a:xfrm>
          </p:grpSpPr>
          <p:sp>
            <p:nvSpPr>
              <p:cNvPr id="26" name="Freeform 26"/>
              <p:cNvSpPr/>
              <p:nvPr/>
            </p:nvSpPr>
            <p:spPr>
              <a:xfrm>
                <a:off x="0" y="0"/>
                <a:ext cx="1930400" cy="1402208"/>
              </a:xfrm>
              <a:custGeom>
                <a:avLst/>
                <a:gdLst/>
                <a:ahLst/>
                <a:cxnLst/>
                <a:rect l="l" t="t" r="r" b="b"/>
                <a:pathLst>
                  <a:path w="1930400" h="1402208">
                    <a:moveTo>
                      <a:pt x="0" y="0"/>
                    </a:moveTo>
                    <a:lnTo>
                      <a:pt x="965200" y="1402208"/>
                    </a:lnTo>
                    <a:lnTo>
                      <a:pt x="1930400" y="0"/>
                    </a:lnTo>
                    <a:close/>
                  </a:path>
                </a:pathLst>
              </a:custGeom>
              <a:solidFill>
                <a:srgbClr val="8AABFF"/>
              </a:solidFill>
            </p:spPr>
          </p:sp>
        </p:grpSp>
        <p:sp>
          <p:nvSpPr>
            <p:cNvPr id="27" name="TextBox 27"/>
            <p:cNvSpPr txBox="1"/>
            <p:nvPr/>
          </p:nvSpPr>
          <p:spPr>
            <a:xfrm>
              <a:off x="575715" y="3653006"/>
              <a:ext cx="3317141" cy="955675"/>
            </a:xfrm>
            <a:prstGeom prst="rect">
              <a:avLst/>
            </a:prstGeom>
          </p:spPr>
          <p:txBody>
            <a:bodyPr lIns="0" tIns="0" rIns="0" bIns="0" rtlCol="0" anchor="t">
              <a:spAutoFit/>
            </a:bodyPr>
            <a:lstStyle/>
            <a:p>
              <a:pPr algn="ctr">
                <a:lnSpc>
                  <a:spcPts val="2879"/>
                </a:lnSpc>
              </a:pPr>
              <a:r>
                <a:rPr lang="en-US" sz="2400">
                  <a:solidFill>
                    <a:srgbClr val="000000"/>
                  </a:solidFill>
                  <a:latin typeface="Montserrat Semi-Bold"/>
                </a:rPr>
                <a:t>Kiểm tra  node  root</a:t>
              </a:r>
            </a:p>
          </p:txBody>
        </p:sp>
        <p:sp>
          <p:nvSpPr>
            <p:cNvPr id="28" name="TextBox 28"/>
            <p:cNvSpPr txBox="1"/>
            <p:nvPr/>
          </p:nvSpPr>
          <p:spPr>
            <a:xfrm>
              <a:off x="4033362" y="1608193"/>
              <a:ext cx="3317141" cy="955675"/>
            </a:xfrm>
            <a:prstGeom prst="rect">
              <a:avLst/>
            </a:prstGeom>
          </p:spPr>
          <p:txBody>
            <a:bodyPr lIns="0" tIns="0" rIns="0" bIns="0" rtlCol="0" anchor="t">
              <a:spAutoFit/>
            </a:bodyPr>
            <a:lstStyle/>
            <a:p>
              <a:pPr algn="ctr">
                <a:lnSpc>
                  <a:spcPts val="2879"/>
                </a:lnSpc>
              </a:pPr>
              <a:r>
                <a:rPr lang="en-US" sz="2400">
                  <a:solidFill>
                    <a:srgbClr val="000000"/>
                  </a:solidFill>
                  <a:latin typeface="Montserrat Semi-Bold"/>
                </a:rPr>
                <a:t>Xác định tọa độ cd</a:t>
              </a:r>
            </a:p>
          </p:txBody>
        </p:sp>
        <p:sp>
          <p:nvSpPr>
            <p:cNvPr id="29" name="TextBox 29"/>
            <p:cNvSpPr txBox="1"/>
            <p:nvPr/>
          </p:nvSpPr>
          <p:spPr>
            <a:xfrm>
              <a:off x="4072991" y="5505035"/>
              <a:ext cx="3417078" cy="1950277"/>
            </a:xfrm>
            <a:prstGeom prst="rect">
              <a:avLst/>
            </a:prstGeom>
          </p:spPr>
          <p:txBody>
            <a:bodyPr wrap="square" lIns="0" tIns="0" rIns="0" bIns="0" rtlCol="0" anchor="t">
              <a:spAutoFit/>
            </a:bodyPr>
            <a:lstStyle/>
            <a:p>
              <a:pPr algn="ctr">
                <a:lnSpc>
                  <a:spcPts val="2879"/>
                </a:lnSpc>
              </a:pPr>
              <a:r>
                <a:rPr lang="en-US" sz="2400">
                  <a:solidFill>
                    <a:srgbClr val="000000"/>
                  </a:solidFill>
                  <a:effectLst/>
                  <a:latin typeface="Montserrat Classic" panose="020B0604020202020204" charset="0"/>
                  <a:ea typeface="Consolas" panose="020B0609020204030204" pitchFamily="49" charset="0"/>
                </a:rPr>
                <a:t>Nếu nhánh bên phải của node root không tồn tại </a:t>
              </a:r>
              <a:endParaRPr lang="en-US" sz="2400">
                <a:solidFill>
                  <a:srgbClr val="000000"/>
                </a:solidFill>
                <a:latin typeface="Montserrat Classic" panose="020B0604020202020204" charset="0"/>
              </a:endParaRPr>
            </a:p>
          </p:txBody>
        </p:sp>
        <p:sp>
          <p:nvSpPr>
            <p:cNvPr id="30" name="TextBox 30"/>
            <p:cNvSpPr txBox="1"/>
            <p:nvPr/>
          </p:nvSpPr>
          <p:spPr>
            <a:xfrm>
              <a:off x="7722635" y="3452610"/>
              <a:ext cx="2910691" cy="2032000"/>
            </a:xfrm>
            <a:prstGeom prst="rect">
              <a:avLst/>
            </a:prstGeom>
          </p:spPr>
          <p:txBody>
            <a:bodyPr lIns="0" tIns="0" rIns="0" bIns="0" rtlCol="0" anchor="t">
              <a:spAutoFit/>
            </a:bodyPr>
            <a:lstStyle/>
            <a:p>
              <a:pPr algn="ctr">
                <a:lnSpc>
                  <a:spcPts val="2450"/>
                </a:lnSpc>
              </a:pPr>
              <a:r>
                <a:rPr lang="en-US" sz="2041">
                  <a:solidFill>
                    <a:srgbClr val="000000"/>
                  </a:solidFill>
                  <a:latin typeface="Montserrat Semi-Bold"/>
                </a:rPr>
                <a:t>So sánh node root và node point. Không bằng nhảy tới bước 7.</a:t>
              </a:r>
            </a:p>
          </p:txBody>
        </p:sp>
        <p:sp>
          <p:nvSpPr>
            <p:cNvPr id="31" name="TextBox 31"/>
            <p:cNvSpPr txBox="1"/>
            <p:nvPr/>
          </p:nvSpPr>
          <p:spPr>
            <a:xfrm>
              <a:off x="357177" y="2058415"/>
              <a:ext cx="3676185" cy="876300"/>
            </a:xfrm>
            <a:prstGeom prst="rect">
              <a:avLst/>
            </a:prstGeom>
          </p:spPr>
          <p:txBody>
            <a:bodyPr lIns="0" tIns="0" rIns="0" bIns="0" rtlCol="0" anchor="t">
              <a:spAutoFit/>
            </a:bodyPr>
            <a:lstStyle/>
            <a:p>
              <a:pPr algn="ctr">
                <a:lnSpc>
                  <a:spcPts val="5185"/>
                </a:lnSpc>
              </a:pPr>
              <a:r>
                <a:rPr lang="en-US" sz="4321">
                  <a:solidFill>
                    <a:srgbClr val="000000"/>
                  </a:solidFill>
                  <a:latin typeface="Montserrat Semi-Bold Bold"/>
                </a:rPr>
                <a:t>1</a:t>
              </a:r>
            </a:p>
          </p:txBody>
        </p:sp>
        <p:sp>
          <p:nvSpPr>
            <p:cNvPr id="32" name="TextBox 32"/>
            <p:cNvSpPr txBox="1"/>
            <p:nvPr/>
          </p:nvSpPr>
          <p:spPr>
            <a:xfrm>
              <a:off x="675184" y="106551"/>
              <a:ext cx="9958142" cy="876300"/>
            </a:xfrm>
            <a:prstGeom prst="rect">
              <a:avLst/>
            </a:prstGeom>
          </p:spPr>
          <p:txBody>
            <a:bodyPr lIns="0" tIns="0" rIns="0" bIns="0" rtlCol="0" anchor="t">
              <a:spAutoFit/>
            </a:bodyPr>
            <a:lstStyle/>
            <a:p>
              <a:pPr algn="ctr">
                <a:lnSpc>
                  <a:spcPts val="5185"/>
                </a:lnSpc>
              </a:pPr>
              <a:r>
                <a:rPr lang="en-US" sz="4321">
                  <a:solidFill>
                    <a:srgbClr val="000000"/>
                  </a:solidFill>
                  <a:latin typeface="Montserrat Semi-Bold Bold"/>
                </a:rPr>
                <a:t>2</a:t>
              </a:r>
            </a:p>
          </p:txBody>
        </p:sp>
        <p:sp>
          <p:nvSpPr>
            <p:cNvPr id="33" name="TextBox 33"/>
            <p:cNvSpPr txBox="1"/>
            <p:nvPr/>
          </p:nvSpPr>
          <p:spPr>
            <a:xfrm>
              <a:off x="8934678" y="2058415"/>
              <a:ext cx="433229" cy="876300"/>
            </a:xfrm>
            <a:prstGeom prst="rect">
              <a:avLst/>
            </a:prstGeom>
          </p:spPr>
          <p:txBody>
            <a:bodyPr lIns="0" tIns="0" rIns="0" bIns="0" rtlCol="0" anchor="t">
              <a:spAutoFit/>
            </a:bodyPr>
            <a:lstStyle/>
            <a:p>
              <a:pPr algn="ctr">
                <a:lnSpc>
                  <a:spcPts val="5185"/>
                </a:lnSpc>
              </a:pPr>
              <a:r>
                <a:rPr lang="en-US" sz="4321">
                  <a:solidFill>
                    <a:srgbClr val="000000"/>
                  </a:solidFill>
                  <a:latin typeface="Montserrat Semi-Bold Bold"/>
                </a:rPr>
                <a:t>3</a:t>
              </a:r>
            </a:p>
          </p:txBody>
        </p:sp>
        <p:sp>
          <p:nvSpPr>
            <p:cNvPr id="34" name="TextBox 34"/>
            <p:cNvSpPr txBox="1"/>
            <p:nvPr/>
          </p:nvSpPr>
          <p:spPr>
            <a:xfrm>
              <a:off x="3943414" y="3868042"/>
              <a:ext cx="3497038" cy="876300"/>
            </a:xfrm>
            <a:prstGeom prst="rect">
              <a:avLst/>
            </a:prstGeom>
          </p:spPr>
          <p:txBody>
            <a:bodyPr lIns="0" tIns="0" rIns="0" bIns="0" rtlCol="0" anchor="t">
              <a:spAutoFit/>
            </a:bodyPr>
            <a:lstStyle/>
            <a:p>
              <a:pPr algn="ctr">
                <a:lnSpc>
                  <a:spcPts val="5185"/>
                </a:lnSpc>
              </a:pPr>
              <a:r>
                <a:rPr lang="en-US" sz="4321">
                  <a:solidFill>
                    <a:srgbClr val="000000"/>
                  </a:solidFill>
                  <a:latin typeface="Montserrat Semi-Bold Bold"/>
                </a:rPr>
                <a:t>4</a:t>
              </a:r>
            </a:p>
          </p:txBody>
        </p:sp>
      </p:grpSp>
      <p:grpSp>
        <p:nvGrpSpPr>
          <p:cNvPr id="36" name="Group 36"/>
          <p:cNvGrpSpPr/>
          <p:nvPr/>
        </p:nvGrpSpPr>
        <p:grpSpPr>
          <a:xfrm>
            <a:off x="14616338" y="-3671662"/>
            <a:ext cx="7343324" cy="7343324"/>
            <a:chOff x="0" y="0"/>
            <a:chExt cx="6350000" cy="6350000"/>
          </a:xfrm>
        </p:grpSpPr>
        <p:sp>
          <p:nvSpPr>
            <p:cNvPr id="37" name="Freeform 3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pic>
        <p:nvPicPr>
          <p:cNvPr id="38" name="Picture 38"/>
          <p:cNvPicPr>
            <a:picLocks noChangeAspect="1"/>
          </p:cNvPicPr>
          <p:nvPr/>
        </p:nvPicPr>
        <p:blipFill>
          <a:blip r:embed="rId6"/>
          <a:srcRect t="4603" b="9349"/>
          <a:stretch>
            <a:fillRect/>
          </a:stretch>
        </p:blipFill>
        <p:spPr>
          <a:xfrm>
            <a:off x="9499317" y="0"/>
            <a:ext cx="8625024" cy="9749264"/>
          </a:xfrm>
          <a:prstGeom prst="rect">
            <a:avLst/>
          </a:prstGeom>
        </p:spPr>
      </p:pic>
      <p:sp>
        <p:nvSpPr>
          <p:cNvPr id="40" name="TextBox 40"/>
          <p:cNvSpPr txBox="1"/>
          <p:nvPr/>
        </p:nvSpPr>
        <p:spPr>
          <a:xfrm>
            <a:off x="11891770" y="9078632"/>
            <a:ext cx="5449136" cy="423629"/>
          </a:xfrm>
          <a:prstGeom prst="rect">
            <a:avLst/>
          </a:prstGeom>
        </p:spPr>
        <p:txBody>
          <a:bodyPr lIns="0" tIns="0" rIns="0" bIns="0" rtlCol="0" anchor="t">
            <a:spAutoFit/>
          </a:bodyPr>
          <a:lstStyle/>
          <a:p>
            <a:pPr>
              <a:lnSpc>
                <a:spcPts val="3043"/>
              </a:lnSpc>
            </a:pPr>
            <a:r>
              <a:rPr lang="en-US" sz="3238">
                <a:solidFill>
                  <a:srgbClr val="000000"/>
                </a:solidFill>
                <a:latin typeface="Montserrat Extra-Bold"/>
              </a:rPr>
              <a:t># Xóa một node</a:t>
            </a:r>
          </a:p>
        </p:txBody>
      </p:sp>
      <p:pic>
        <p:nvPicPr>
          <p:cNvPr id="35" name="Picture 34">
            <a:extLst>
              <a:ext uri="{FF2B5EF4-FFF2-40B4-BE49-F238E27FC236}">
                <a16:creationId xmlns:a16="http://schemas.microsoft.com/office/drawing/2014/main" id="{710A1239-7E36-401F-94DF-981BFF850D34}"/>
              </a:ext>
            </a:extLst>
          </p:cNvPr>
          <p:cNvPicPr>
            <a:picLocks noChangeAspect="1"/>
          </p:cNvPicPr>
          <p:nvPr/>
        </p:nvPicPr>
        <p:blipFill>
          <a:blip r:embed="rId7"/>
          <a:stretch>
            <a:fillRect/>
          </a:stretch>
        </p:blipFill>
        <p:spPr>
          <a:xfrm>
            <a:off x="10675227" y="914889"/>
            <a:ext cx="6099824" cy="770720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65" r="33936" b="42471"/>
          <a:stretch>
            <a:fillRect/>
          </a:stretch>
        </p:blipFill>
        <p:spPr>
          <a:xfrm>
            <a:off x="0" y="-170034"/>
            <a:ext cx="8028149" cy="1052088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961325" flipH="1" flipV="1">
            <a:off x="11182119" y="-3003301"/>
            <a:ext cx="8064002" cy="8064002"/>
          </a:xfrm>
          <a:prstGeom prst="rect">
            <a:avLst/>
          </a:prstGeom>
        </p:spPr>
      </p:pic>
      <p:sp>
        <p:nvSpPr>
          <p:cNvPr id="4" name="AutoShape 4"/>
          <p:cNvSpPr/>
          <p:nvPr/>
        </p:nvSpPr>
        <p:spPr>
          <a:xfrm>
            <a:off x="1028730" y="3735918"/>
            <a:ext cx="7180267" cy="0"/>
          </a:xfrm>
          <a:prstGeom prst="line">
            <a:avLst/>
          </a:prstGeom>
          <a:ln w="28575" cap="rnd">
            <a:solidFill>
              <a:srgbClr val="FFFFFF"/>
            </a:solidFill>
            <a:prstDash val="solid"/>
            <a:headEnd type="none" w="sm" len="sm"/>
            <a:tailEnd type="none" w="sm" len="sm"/>
          </a:ln>
        </p:spPr>
      </p:sp>
      <p:sp>
        <p:nvSpPr>
          <p:cNvPr id="5" name="AutoShape 5"/>
          <p:cNvSpPr/>
          <p:nvPr/>
        </p:nvSpPr>
        <p:spPr>
          <a:xfrm>
            <a:off x="1028679" y="6696488"/>
            <a:ext cx="6999484" cy="0"/>
          </a:xfrm>
          <a:prstGeom prst="line">
            <a:avLst/>
          </a:prstGeom>
          <a:ln w="28575" cap="rnd">
            <a:solidFill>
              <a:srgbClr val="FFFFFF"/>
            </a:solidFill>
            <a:prstDash val="solid"/>
            <a:headEnd type="none" w="sm" len="sm"/>
            <a:tailEnd type="none" w="sm" len="sm"/>
          </a:ln>
        </p:spPr>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961162" y="4398235"/>
            <a:ext cx="2653675" cy="297747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45443" y="-1571749"/>
            <a:ext cx="2498556" cy="28034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9632" y="395329"/>
            <a:ext cx="8979334" cy="9390153"/>
          </a:xfrm>
          <a:prstGeom prst="rect">
            <a:avLst/>
          </a:prstGeom>
        </p:spPr>
      </p:pic>
      <p:sp>
        <p:nvSpPr>
          <p:cNvPr id="9" name="TextBox 9"/>
          <p:cNvSpPr txBox="1"/>
          <p:nvPr/>
        </p:nvSpPr>
        <p:spPr>
          <a:xfrm>
            <a:off x="1028628" y="1228725"/>
            <a:ext cx="6562813" cy="1019164"/>
          </a:xfrm>
          <a:prstGeom prst="rect">
            <a:avLst/>
          </a:prstGeom>
        </p:spPr>
        <p:txBody>
          <a:bodyPr lIns="0" tIns="0" rIns="0" bIns="0" rtlCol="0" anchor="t">
            <a:spAutoFit/>
          </a:bodyPr>
          <a:lstStyle/>
          <a:p>
            <a:pPr>
              <a:lnSpc>
                <a:spcPts val="7519"/>
              </a:lnSpc>
            </a:pPr>
            <a:r>
              <a:rPr lang="en-US" sz="7999">
                <a:solidFill>
                  <a:srgbClr val="FFFFFF"/>
                </a:solidFill>
                <a:latin typeface="Montserrat Extra-Bold"/>
              </a:rPr>
              <a:t>01.</a:t>
            </a:r>
          </a:p>
        </p:txBody>
      </p:sp>
      <p:sp>
        <p:nvSpPr>
          <p:cNvPr id="10" name="TextBox 10"/>
          <p:cNvSpPr txBox="1"/>
          <p:nvPr/>
        </p:nvSpPr>
        <p:spPr>
          <a:xfrm>
            <a:off x="9891529" y="4867839"/>
            <a:ext cx="6562813" cy="1019134"/>
          </a:xfrm>
          <a:prstGeom prst="rect">
            <a:avLst/>
          </a:prstGeom>
        </p:spPr>
        <p:txBody>
          <a:bodyPr lIns="0" tIns="0" rIns="0" bIns="0" rtlCol="0" anchor="t">
            <a:spAutoFit/>
          </a:bodyPr>
          <a:lstStyle/>
          <a:p>
            <a:pPr>
              <a:lnSpc>
                <a:spcPts val="7519"/>
              </a:lnSpc>
            </a:pPr>
            <a:r>
              <a:rPr lang="en-US" sz="7999">
                <a:solidFill>
                  <a:srgbClr val="FFFFFF"/>
                </a:solidFill>
                <a:latin typeface="Montserrat Extra-Bold"/>
              </a:rPr>
              <a:t>KD-Tree</a:t>
            </a:r>
          </a:p>
        </p:txBody>
      </p:sp>
      <p:sp>
        <p:nvSpPr>
          <p:cNvPr id="11" name="TextBox 11"/>
          <p:cNvSpPr txBox="1"/>
          <p:nvPr/>
        </p:nvSpPr>
        <p:spPr>
          <a:xfrm>
            <a:off x="1028700" y="2521242"/>
            <a:ext cx="8115300" cy="558014"/>
          </a:xfrm>
          <a:prstGeom prst="rect">
            <a:avLst/>
          </a:prstGeom>
        </p:spPr>
        <p:txBody>
          <a:bodyPr lIns="0" tIns="0" rIns="0" bIns="0" rtlCol="0" anchor="t">
            <a:spAutoFit/>
          </a:bodyPr>
          <a:lstStyle/>
          <a:p>
            <a:pPr>
              <a:lnSpc>
                <a:spcPts val="4263"/>
              </a:lnSpc>
            </a:pPr>
            <a:r>
              <a:rPr lang="en-US" sz="4099">
                <a:solidFill>
                  <a:srgbClr val="FFFFFF"/>
                </a:solidFill>
                <a:latin typeface="Montserrat Semi-Bold"/>
              </a:rPr>
              <a:t>Mở đầu.</a:t>
            </a:r>
          </a:p>
        </p:txBody>
      </p:sp>
      <p:sp>
        <p:nvSpPr>
          <p:cNvPr id="12" name="TextBox 12"/>
          <p:cNvSpPr txBox="1"/>
          <p:nvPr/>
        </p:nvSpPr>
        <p:spPr>
          <a:xfrm>
            <a:off x="1028700" y="5496448"/>
            <a:ext cx="8115300" cy="1099391"/>
          </a:xfrm>
          <a:prstGeom prst="rect">
            <a:avLst/>
          </a:prstGeom>
        </p:spPr>
        <p:txBody>
          <a:bodyPr lIns="0" tIns="0" rIns="0" bIns="0" rtlCol="0" anchor="t">
            <a:spAutoFit/>
          </a:bodyPr>
          <a:lstStyle/>
          <a:p>
            <a:pPr>
              <a:lnSpc>
                <a:spcPts val="4264"/>
              </a:lnSpc>
            </a:pPr>
            <a:r>
              <a:rPr lang="en-US" sz="4100">
                <a:solidFill>
                  <a:srgbClr val="FFFFFF"/>
                </a:solidFill>
                <a:latin typeface="Montserrat Semi-Bold"/>
              </a:rPr>
              <a:t>Cơ sở lí thuyết và hiện thực thuật toán.</a:t>
            </a:r>
          </a:p>
        </p:txBody>
      </p:sp>
      <p:sp>
        <p:nvSpPr>
          <p:cNvPr id="13" name="TextBox 13"/>
          <p:cNvSpPr txBox="1"/>
          <p:nvPr/>
        </p:nvSpPr>
        <p:spPr>
          <a:xfrm>
            <a:off x="1028700" y="4203931"/>
            <a:ext cx="6562813" cy="1019164"/>
          </a:xfrm>
          <a:prstGeom prst="rect">
            <a:avLst/>
          </a:prstGeom>
        </p:spPr>
        <p:txBody>
          <a:bodyPr lIns="0" tIns="0" rIns="0" bIns="0" rtlCol="0" anchor="t">
            <a:spAutoFit/>
          </a:bodyPr>
          <a:lstStyle/>
          <a:p>
            <a:pPr>
              <a:lnSpc>
                <a:spcPts val="7519"/>
              </a:lnSpc>
            </a:pPr>
            <a:r>
              <a:rPr lang="en-US" sz="7999">
                <a:solidFill>
                  <a:srgbClr val="FFFFFF"/>
                </a:solidFill>
                <a:latin typeface="Montserrat Extra-Bold"/>
              </a:rPr>
              <a:t>02.</a:t>
            </a:r>
          </a:p>
        </p:txBody>
      </p:sp>
      <p:sp>
        <p:nvSpPr>
          <p:cNvPr id="14" name="TextBox 14"/>
          <p:cNvSpPr txBox="1"/>
          <p:nvPr/>
        </p:nvSpPr>
        <p:spPr>
          <a:xfrm>
            <a:off x="748142" y="8416957"/>
            <a:ext cx="8115300" cy="558014"/>
          </a:xfrm>
          <a:prstGeom prst="rect">
            <a:avLst/>
          </a:prstGeom>
        </p:spPr>
        <p:txBody>
          <a:bodyPr lIns="0" tIns="0" rIns="0" bIns="0" rtlCol="0" anchor="t">
            <a:spAutoFit/>
          </a:bodyPr>
          <a:lstStyle/>
          <a:p>
            <a:pPr>
              <a:lnSpc>
                <a:spcPts val="4264"/>
              </a:lnSpc>
            </a:pPr>
            <a:r>
              <a:rPr lang="en-US" sz="4100">
                <a:solidFill>
                  <a:srgbClr val="FFFFFF"/>
                </a:solidFill>
                <a:latin typeface="Montserrat Semi-Bold"/>
              </a:rPr>
              <a:t>Kết luận.</a:t>
            </a:r>
          </a:p>
        </p:txBody>
      </p:sp>
      <p:sp>
        <p:nvSpPr>
          <p:cNvPr id="15" name="TextBox 15"/>
          <p:cNvSpPr txBox="1"/>
          <p:nvPr/>
        </p:nvSpPr>
        <p:spPr>
          <a:xfrm>
            <a:off x="1028700" y="7171199"/>
            <a:ext cx="6562813" cy="1019164"/>
          </a:xfrm>
          <a:prstGeom prst="rect">
            <a:avLst/>
          </a:prstGeom>
        </p:spPr>
        <p:txBody>
          <a:bodyPr lIns="0" tIns="0" rIns="0" bIns="0" rtlCol="0" anchor="t">
            <a:spAutoFit/>
          </a:bodyPr>
          <a:lstStyle/>
          <a:p>
            <a:pPr>
              <a:lnSpc>
                <a:spcPts val="7519"/>
              </a:lnSpc>
            </a:pPr>
            <a:r>
              <a:rPr lang="en-US" sz="7999">
                <a:solidFill>
                  <a:srgbClr val="FFFFFF"/>
                </a:solidFill>
                <a:latin typeface="Montserrat Extra-Bold"/>
              </a:rPr>
              <a:t>03.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4" name="Group 4"/>
          <p:cNvGrpSpPr/>
          <p:nvPr/>
        </p:nvGrpSpPr>
        <p:grpSpPr>
          <a:xfrm>
            <a:off x="14616338" y="-3671662"/>
            <a:ext cx="7343324" cy="734332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id="6" name="Group 6"/>
          <p:cNvGrpSpPr/>
          <p:nvPr/>
        </p:nvGrpSpPr>
        <p:grpSpPr>
          <a:xfrm>
            <a:off x="15858062" y="-2429938"/>
            <a:ext cx="4859876" cy="485987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grpSp>
        <p:nvGrpSpPr>
          <p:cNvPr id="8" name="Group 8"/>
          <p:cNvGrpSpPr/>
          <p:nvPr/>
        </p:nvGrpSpPr>
        <p:grpSpPr>
          <a:xfrm>
            <a:off x="446303" y="2845593"/>
            <a:ext cx="9456178" cy="5853182"/>
            <a:chOff x="0" y="0"/>
            <a:chExt cx="12608238" cy="7804243"/>
          </a:xfrm>
        </p:grpSpPr>
        <p:grpSp>
          <p:nvGrpSpPr>
            <p:cNvPr id="9" name="Group 9"/>
            <p:cNvGrpSpPr/>
            <p:nvPr/>
          </p:nvGrpSpPr>
          <p:grpSpPr>
            <a:xfrm>
              <a:off x="360043" y="1886448"/>
              <a:ext cx="4468571" cy="3870199"/>
              <a:chOff x="0" y="0"/>
              <a:chExt cx="6202680" cy="5372100"/>
            </a:xfrm>
          </p:grpSpPr>
          <p:sp>
            <p:nvSpPr>
              <p:cNvPr id="10" name="Freeform 10"/>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grpSp>
          <p:nvGrpSpPr>
            <p:cNvPr id="11" name="Group 11"/>
            <p:cNvGrpSpPr/>
            <p:nvPr/>
          </p:nvGrpSpPr>
          <p:grpSpPr>
            <a:xfrm>
              <a:off x="3897214" y="0"/>
              <a:ext cx="4309523" cy="3732449"/>
              <a:chOff x="0" y="0"/>
              <a:chExt cx="6202680" cy="5372100"/>
            </a:xfrm>
          </p:grpSpPr>
          <p:sp>
            <p:nvSpPr>
              <p:cNvPr id="12" name="Freeform 12"/>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grpSp>
          <p:nvGrpSpPr>
            <p:cNvPr id="13" name="Group 13"/>
            <p:cNvGrpSpPr/>
            <p:nvPr/>
          </p:nvGrpSpPr>
          <p:grpSpPr>
            <a:xfrm>
              <a:off x="3850267" y="3868042"/>
              <a:ext cx="4521158" cy="3936201"/>
              <a:chOff x="0" y="0"/>
              <a:chExt cx="6170445" cy="5372100"/>
            </a:xfrm>
          </p:grpSpPr>
          <p:sp>
            <p:nvSpPr>
              <p:cNvPr id="14" name="Freeform 14"/>
              <p:cNvSpPr/>
              <p:nvPr/>
            </p:nvSpPr>
            <p:spPr>
              <a:xfrm>
                <a:off x="0" y="0"/>
                <a:ext cx="6170445" cy="5372100"/>
              </a:xfrm>
              <a:custGeom>
                <a:avLst/>
                <a:gdLst/>
                <a:ahLst/>
                <a:cxnLst/>
                <a:rect l="l" t="t" r="r" b="b"/>
                <a:pathLst>
                  <a:path w="6170445" h="5372100">
                    <a:moveTo>
                      <a:pt x="4619775" y="0"/>
                    </a:moveTo>
                    <a:lnTo>
                      <a:pt x="1550670" y="0"/>
                    </a:lnTo>
                    <a:lnTo>
                      <a:pt x="0" y="2686050"/>
                    </a:lnTo>
                    <a:lnTo>
                      <a:pt x="1550670" y="5372100"/>
                    </a:lnTo>
                    <a:lnTo>
                      <a:pt x="4619775" y="5372100"/>
                    </a:lnTo>
                    <a:lnTo>
                      <a:pt x="6170445" y="2686050"/>
                    </a:lnTo>
                    <a:lnTo>
                      <a:pt x="4619775" y="0"/>
                    </a:lnTo>
                    <a:close/>
                  </a:path>
                </a:pathLst>
              </a:custGeom>
              <a:solidFill>
                <a:srgbClr val="FFFFFF"/>
              </a:solidFill>
            </p:spPr>
          </p:sp>
        </p:grpSp>
        <p:grpSp>
          <p:nvGrpSpPr>
            <p:cNvPr id="15" name="Group 15"/>
            <p:cNvGrpSpPr/>
            <p:nvPr/>
          </p:nvGrpSpPr>
          <p:grpSpPr>
            <a:xfrm rot="-7227957">
              <a:off x="7295559" y="1825907"/>
              <a:ext cx="4431553" cy="3838139"/>
              <a:chOff x="0" y="0"/>
              <a:chExt cx="6202680" cy="5372100"/>
            </a:xfrm>
          </p:grpSpPr>
          <p:sp>
            <p:nvSpPr>
              <p:cNvPr id="16" name="Freeform 16"/>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grpSp>
          <p:nvGrpSpPr>
            <p:cNvPr id="17" name="Group 17"/>
            <p:cNvGrpSpPr/>
            <p:nvPr/>
          </p:nvGrpSpPr>
          <p:grpSpPr>
            <a:xfrm>
              <a:off x="1424496" y="1886448"/>
              <a:ext cx="2339664" cy="1699490"/>
              <a:chOff x="0" y="0"/>
              <a:chExt cx="1930400" cy="1402208"/>
            </a:xfrm>
          </p:grpSpPr>
          <p:sp>
            <p:nvSpPr>
              <p:cNvPr id="18" name="Freeform 18"/>
              <p:cNvSpPr/>
              <p:nvPr/>
            </p:nvSpPr>
            <p:spPr>
              <a:xfrm>
                <a:off x="0" y="0"/>
                <a:ext cx="1930400" cy="1402208"/>
              </a:xfrm>
              <a:custGeom>
                <a:avLst/>
                <a:gdLst/>
                <a:ahLst/>
                <a:cxnLst/>
                <a:rect l="l" t="t" r="r" b="b"/>
                <a:pathLst>
                  <a:path w="1930400" h="1402208">
                    <a:moveTo>
                      <a:pt x="0" y="0"/>
                    </a:moveTo>
                    <a:lnTo>
                      <a:pt x="965200" y="1402208"/>
                    </a:lnTo>
                    <a:lnTo>
                      <a:pt x="1930400" y="0"/>
                    </a:lnTo>
                    <a:close/>
                  </a:path>
                </a:pathLst>
              </a:custGeom>
              <a:solidFill>
                <a:srgbClr val="F6A6C2"/>
              </a:solidFill>
            </p:spPr>
          </p:sp>
        </p:grpSp>
        <p:grpSp>
          <p:nvGrpSpPr>
            <p:cNvPr id="19" name="Group 19"/>
            <p:cNvGrpSpPr/>
            <p:nvPr/>
          </p:nvGrpSpPr>
          <p:grpSpPr>
            <a:xfrm>
              <a:off x="4981982" y="0"/>
              <a:ext cx="2064631" cy="1499711"/>
              <a:chOff x="0" y="0"/>
              <a:chExt cx="1930400" cy="1402208"/>
            </a:xfrm>
          </p:grpSpPr>
          <p:sp>
            <p:nvSpPr>
              <p:cNvPr id="20" name="Freeform 20"/>
              <p:cNvSpPr/>
              <p:nvPr/>
            </p:nvSpPr>
            <p:spPr>
              <a:xfrm>
                <a:off x="0" y="0"/>
                <a:ext cx="1930400" cy="1402208"/>
              </a:xfrm>
              <a:custGeom>
                <a:avLst/>
                <a:gdLst/>
                <a:ahLst/>
                <a:cxnLst/>
                <a:rect l="l" t="t" r="r" b="b"/>
                <a:pathLst>
                  <a:path w="1930400" h="1402208">
                    <a:moveTo>
                      <a:pt x="0" y="0"/>
                    </a:moveTo>
                    <a:lnTo>
                      <a:pt x="965200" y="1402208"/>
                    </a:lnTo>
                    <a:lnTo>
                      <a:pt x="1930400" y="0"/>
                    </a:lnTo>
                    <a:close/>
                  </a:path>
                </a:pathLst>
              </a:custGeom>
              <a:solidFill>
                <a:srgbClr val="FFE786"/>
              </a:solidFill>
            </p:spPr>
          </p:sp>
        </p:grpSp>
        <p:grpSp>
          <p:nvGrpSpPr>
            <p:cNvPr id="21" name="Group 21"/>
            <p:cNvGrpSpPr/>
            <p:nvPr/>
          </p:nvGrpSpPr>
          <p:grpSpPr>
            <a:xfrm>
              <a:off x="4887484" y="3868042"/>
              <a:ext cx="2253627" cy="1636994"/>
              <a:chOff x="0" y="0"/>
              <a:chExt cx="1930400" cy="1402208"/>
            </a:xfrm>
          </p:grpSpPr>
          <p:sp>
            <p:nvSpPr>
              <p:cNvPr id="22" name="Freeform 22"/>
              <p:cNvSpPr/>
              <p:nvPr/>
            </p:nvSpPr>
            <p:spPr>
              <a:xfrm>
                <a:off x="0" y="0"/>
                <a:ext cx="1930400" cy="1402208"/>
              </a:xfrm>
              <a:custGeom>
                <a:avLst/>
                <a:gdLst/>
                <a:ahLst/>
                <a:cxnLst/>
                <a:rect l="l" t="t" r="r" b="b"/>
                <a:pathLst>
                  <a:path w="1930400" h="1402208">
                    <a:moveTo>
                      <a:pt x="0" y="0"/>
                    </a:moveTo>
                    <a:lnTo>
                      <a:pt x="965200" y="1402208"/>
                    </a:lnTo>
                    <a:lnTo>
                      <a:pt x="1930400" y="0"/>
                    </a:lnTo>
                    <a:close/>
                  </a:path>
                </a:pathLst>
              </a:custGeom>
              <a:solidFill>
                <a:srgbClr val="9AE8A7"/>
              </a:solidFill>
            </p:spPr>
          </p:sp>
        </p:grpSp>
        <p:grpSp>
          <p:nvGrpSpPr>
            <p:cNvPr id="23" name="Group 23"/>
            <p:cNvGrpSpPr/>
            <p:nvPr/>
          </p:nvGrpSpPr>
          <p:grpSpPr>
            <a:xfrm>
              <a:off x="8371426" y="1803715"/>
              <a:ext cx="2279820" cy="1656020"/>
              <a:chOff x="0" y="0"/>
              <a:chExt cx="1930400" cy="1402208"/>
            </a:xfrm>
          </p:grpSpPr>
          <p:sp>
            <p:nvSpPr>
              <p:cNvPr id="24" name="Freeform 24"/>
              <p:cNvSpPr/>
              <p:nvPr/>
            </p:nvSpPr>
            <p:spPr>
              <a:xfrm>
                <a:off x="0" y="0"/>
                <a:ext cx="1930400" cy="1402208"/>
              </a:xfrm>
              <a:custGeom>
                <a:avLst/>
                <a:gdLst/>
                <a:ahLst/>
                <a:cxnLst/>
                <a:rect l="l" t="t" r="r" b="b"/>
                <a:pathLst>
                  <a:path w="1930400" h="1402208">
                    <a:moveTo>
                      <a:pt x="0" y="0"/>
                    </a:moveTo>
                    <a:lnTo>
                      <a:pt x="965200" y="1402208"/>
                    </a:lnTo>
                    <a:lnTo>
                      <a:pt x="1930400" y="0"/>
                    </a:lnTo>
                    <a:close/>
                  </a:path>
                </a:pathLst>
              </a:custGeom>
              <a:solidFill>
                <a:srgbClr val="8AABFF"/>
              </a:solidFill>
            </p:spPr>
          </p:sp>
        </p:grpSp>
        <p:sp>
          <p:nvSpPr>
            <p:cNvPr id="25" name="TextBox 25"/>
            <p:cNvSpPr txBox="1"/>
            <p:nvPr/>
          </p:nvSpPr>
          <p:spPr>
            <a:xfrm>
              <a:off x="935757" y="3643481"/>
              <a:ext cx="3317142" cy="1454415"/>
            </a:xfrm>
            <a:prstGeom prst="rect">
              <a:avLst/>
            </a:prstGeom>
          </p:spPr>
          <p:txBody>
            <a:bodyPr lIns="0" tIns="0" rIns="0" bIns="0" rtlCol="0" anchor="t">
              <a:spAutoFit/>
            </a:bodyPr>
            <a:lstStyle/>
            <a:p>
              <a:pPr algn="ctr">
                <a:lnSpc>
                  <a:spcPts val="2879"/>
                </a:lnSpc>
              </a:pPr>
              <a:r>
                <a:rPr lang="en-US" sz="2400">
                  <a:solidFill>
                    <a:srgbClr val="000000"/>
                  </a:solidFill>
                  <a:latin typeface="Montserrat Classic"/>
                </a:rPr>
                <a:t>Nếu nhánh trái cuả node root không tồn tại</a:t>
              </a:r>
            </a:p>
          </p:txBody>
        </p:sp>
        <p:sp>
          <p:nvSpPr>
            <p:cNvPr id="26" name="TextBox 26"/>
            <p:cNvSpPr txBox="1"/>
            <p:nvPr/>
          </p:nvSpPr>
          <p:spPr>
            <a:xfrm>
              <a:off x="4393405" y="2011935"/>
              <a:ext cx="3317141" cy="482600"/>
            </a:xfrm>
            <a:prstGeom prst="rect">
              <a:avLst/>
            </a:prstGeom>
          </p:spPr>
          <p:txBody>
            <a:bodyPr lIns="0" tIns="0" rIns="0" bIns="0" rtlCol="0" anchor="t">
              <a:spAutoFit/>
            </a:bodyPr>
            <a:lstStyle/>
            <a:p>
              <a:pPr algn="ctr">
                <a:lnSpc>
                  <a:spcPts val="2879"/>
                </a:lnSpc>
              </a:pPr>
              <a:r>
                <a:rPr lang="en-US" sz="2400">
                  <a:solidFill>
                    <a:srgbClr val="000000"/>
                  </a:solidFill>
                  <a:latin typeface="Montserrat Classic"/>
                </a:rPr>
                <a:t>Trả về NULL</a:t>
              </a:r>
            </a:p>
          </p:txBody>
        </p:sp>
        <p:sp>
          <p:nvSpPr>
            <p:cNvPr id="27" name="TextBox 27"/>
            <p:cNvSpPr txBox="1"/>
            <p:nvPr/>
          </p:nvSpPr>
          <p:spPr>
            <a:xfrm>
              <a:off x="4532264" y="5756648"/>
              <a:ext cx="3317142" cy="947355"/>
            </a:xfrm>
            <a:prstGeom prst="rect">
              <a:avLst/>
            </a:prstGeom>
          </p:spPr>
          <p:txBody>
            <a:bodyPr lIns="0" tIns="0" rIns="0" bIns="0" rtlCol="0" anchor="t">
              <a:spAutoFit/>
            </a:bodyPr>
            <a:lstStyle/>
            <a:p>
              <a:pPr algn="ctr">
                <a:lnSpc>
                  <a:spcPts val="2879"/>
                </a:lnSpc>
              </a:pPr>
              <a:r>
                <a:rPr lang="en-US" sz="2400">
                  <a:solidFill>
                    <a:srgbClr val="000000"/>
                  </a:solidFill>
                  <a:latin typeface="Montserrat Classic"/>
                </a:rPr>
                <a:t>Trả về root của cây đã xóa</a:t>
              </a:r>
            </a:p>
          </p:txBody>
        </p:sp>
        <p:sp>
          <p:nvSpPr>
            <p:cNvPr id="28" name="TextBox 28"/>
            <p:cNvSpPr txBox="1"/>
            <p:nvPr/>
          </p:nvSpPr>
          <p:spPr>
            <a:xfrm>
              <a:off x="7800494" y="3459735"/>
              <a:ext cx="3317142" cy="1950277"/>
            </a:xfrm>
            <a:prstGeom prst="rect">
              <a:avLst/>
            </a:prstGeom>
          </p:spPr>
          <p:txBody>
            <a:bodyPr lIns="0" tIns="0" rIns="0" bIns="0" rtlCol="0" anchor="t">
              <a:spAutoFit/>
            </a:bodyPr>
            <a:lstStyle/>
            <a:p>
              <a:pPr algn="ctr">
                <a:lnSpc>
                  <a:spcPts val="2879"/>
                </a:lnSpc>
              </a:pPr>
              <a:r>
                <a:rPr lang="en-US" sz="2400">
                  <a:solidFill>
                    <a:srgbClr val="000000"/>
                  </a:solidFill>
                  <a:latin typeface="Montserrat Classic"/>
                </a:rPr>
                <a:t>So sánh giá trị node point và node root (tại cd) để xóa </a:t>
              </a:r>
            </a:p>
          </p:txBody>
        </p:sp>
        <p:sp>
          <p:nvSpPr>
            <p:cNvPr id="29" name="TextBox 29"/>
            <p:cNvSpPr txBox="1"/>
            <p:nvPr/>
          </p:nvSpPr>
          <p:spPr>
            <a:xfrm>
              <a:off x="0" y="2011935"/>
              <a:ext cx="5188656" cy="876300"/>
            </a:xfrm>
            <a:prstGeom prst="rect">
              <a:avLst/>
            </a:prstGeom>
          </p:spPr>
          <p:txBody>
            <a:bodyPr lIns="0" tIns="0" rIns="0" bIns="0" rtlCol="0" anchor="t">
              <a:spAutoFit/>
            </a:bodyPr>
            <a:lstStyle/>
            <a:p>
              <a:pPr algn="ctr">
                <a:lnSpc>
                  <a:spcPts val="5185"/>
                </a:lnSpc>
              </a:pPr>
              <a:r>
                <a:rPr lang="en-US" sz="4321">
                  <a:solidFill>
                    <a:srgbClr val="000000"/>
                  </a:solidFill>
                  <a:latin typeface="Montserrat Classic Bold"/>
                </a:rPr>
                <a:t>5</a:t>
              </a:r>
            </a:p>
          </p:txBody>
        </p:sp>
        <p:sp>
          <p:nvSpPr>
            <p:cNvPr id="30" name="TextBox 30"/>
            <p:cNvSpPr txBox="1"/>
            <p:nvPr/>
          </p:nvSpPr>
          <p:spPr>
            <a:xfrm>
              <a:off x="1035227" y="106551"/>
              <a:ext cx="9958142" cy="876300"/>
            </a:xfrm>
            <a:prstGeom prst="rect">
              <a:avLst/>
            </a:prstGeom>
          </p:spPr>
          <p:txBody>
            <a:bodyPr lIns="0" tIns="0" rIns="0" bIns="0" rtlCol="0" anchor="t">
              <a:spAutoFit/>
            </a:bodyPr>
            <a:lstStyle/>
            <a:p>
              <a:pPr algn="ctr">
                <a:lnSpc>
                  <a:spcPts val="5185"/>
                </a:lnSpc>
              </a:pPr>
              <a:r>
                <a:rPr lang="en-US" sz="4321">
                  <a:solidFill>
                    <a:srgbClr val="000000"/>
                  </a:solidFill>
                  <a:latin typeface="Montserrat Classic Bold"/>
                </a:rPr>
                <a:t>6</a:t>
              </a:r>
            </a:p>
          </p:txBody>
        </p:sp>
        <p:sp>
          <p:nvSpPr>
            <p:cNvPr id="31" name="TextBox 31"/>
            <p:cNvSpPr txBox="1"/>
            <p:nvPr/>
          </p:nvSpPr>
          <p:spPr>
            <a:xfrm>
              <a:off x="6733774" y="1886448"/>
              <a:ext cx="5874464" cy="876300"/>
            </a:xfrm>
            <a:prstGeom prst="rect">
              <a:avLst/>
            </a:prstGeom>
          </p:spPr>
          <p:txBody>
            <a:bodyPr lIns="0" tIns="0" rIns="0" bIns="0" rtlCol="0" anchor="t">
              <a:spAutoFit/>
            </a:bodyPr>
            <a:lstStyle/>
            <a:p>
              <a:pPr algn="ctr">
                <a:lnSpc>
                  <a:spcPts val="5185"/>
                </a:lnSpc>
              </a:pPr>
              <a:r>
                <a:rPr lang="en-US" sz="4321">
                  <a:solidFill>
                    <a:srgbClr val="000000"/>
                  </a:solidFill>
                  <a:latin typeface="Montserrat Classic Bold"/>
                </a:rPr>
                <a:t>7</a:t>
              </a:r>
            </a:p>
          </p:txBody>
        </p:sp>
        <p:sp>
          <p:nvSpPr>
            <p:cNvPr id="32" name="TextBox 32"/>
            <p:cNvSpPr txBox="1"/>
            <p:nvPr/>
          </p:nvSpPr>
          <p:spPr>
            <a:xfrm>
              <a:off x="4303457" y="3868042"/>
              <a:ext cx="3497038" cy="876300"/>
            </a:xfrm>
            <a:prstGeom prst="rect">
              <a:avLst/>
            </a:prstGeom>
          </p:spPr>
          <p:txBody>
            <a:bodyPr lIns="0" tIns="0" rIns="0" bIns="0" rtlCol="0" anchor="t">
              <a:spAutoFit/>
            </a:bodyPr>
            <a:lstStyle/>
            <a:p>
              <a:pPr algn="ctr">
                <a:lnSpc>
                  <a:spcPts val="5185"/>
                </a:lnSpc>
              </a:pPr>
              <a:r>
                <a:rPr lang="en-US" sz="4321">
                  <a:solidFill>
                    <a:srgbClr val="000000"/>
                  </a:solidFill>
                  <a:latin typeface="Montserrat Classic Bold"/>
                </a:rPr>
                <a:t>8</a:t>
              </a:r>
            </a:p>
          </p:txBody>
        </p:sp>
      </p:grpSp>
      <p:grpSp>
        <p:nvGrpSpPr>
          <p:cNvPr id="33" name="Group 33"/>
          <p:cNvGrpSpPr/>
          <p:nvPr/>
        </p:nvGrpSpPr>
        <p:grpSpPr>
          <a:xfrm>
            <a:off x="-917502" y="-1201272"/>
            <a:ext cx="8058527" cy="3888404"/>
            <a:chOff x="0" y="0"/>
            <a:chExt cx="10744702" cy="5184539"/>
          </a:xfrm>
        </p:grpSpPr>
        <p:pic>
          <p:nvPicPr>
            <p:cNvPr id="34" name="Picture 34"/>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74739"/>
            <a:stretch>
              <a:fillRect/>
            </a:stretch>
          </p:blipFill>
          <p:spPr>
            <a:xfrm>
              <a:off x="0" y="0"/>
              <a:ext cx="2446672" cy="4600694"/>
            </a:xfrm>
            <a:prstGeom prst="rect">
              <a:avLst/>
            </a:prstGeom>
          </p:spPr>
        </p:pic>
        <p:sp>
          <p:nvSpPr>
            <p:cNvPr id="35" name="TextBox 35"/>
            <p:cNvSpPr txBox="1"/>
            <p:nvPr/>
          </p:nvSpPr>
          <p:spPr>
            <a:xfrm>
              <a:off x="3607382" y="3013128"/>
              <a:ext cx="7137320" cy="1139825"/>
            </a:xfrm>
            <a:prstGeom prst="rect">
              <a:avLst/>
            </a:prstGeom>
          </p:spPr>
          <p:txBody>
            <a:bodyPr lIns="0" tIns="0" rIns="0" bIns="0" rtlCol="0" anchor="t">
              <a:spAutoFit/>
            </a:bodyPr>
            <a:lstStyle/>
            <a:p>
              <a:pPr algn="ctr">
                <a:lnSpc>
                  <a:spcPts val="6720"/>
                </a:lnSpc>
              </a:pPr>
              <a:r>
                <a:rPr lang="en-US" sz="5600">
                  <a:solidFill>
                    <a:srgbClr val="000000"/>
                  </a:solidFill>
                  <a:latin typeface="Montserrat Classic Bold"/>
                </a:rPr>
                <a:t>Guiding steps</a:t>
              </a:r>
            </a:p>
          </p:txBody>
        </p:sp>
        <p:pic>
          <p:nvPicPr>
            <p:cNvPr id="36" name="Picture 36"/>
            <p:cNvPicPr>
              <a:picLocks noChangeAspect="1"/>
            </p:cNvPicPr>
            <p:nvPr/>
          </p:nvPicPr>
          <p:blipFill>
            <a:blip r:embed="rId5"/>
            <a:srcRect t="9236" b="10282"/>
            <a:stretch>
              <a:fillRect/>
            </a:stretch>
          </p:blipFill>
          <p:spPr>
            <a:xfrm rot="8477937">
              <a:off x="1724542" y="3623123"/>
              <a:ext cx="2258183" cy="960947"/>
            </a:xfrm>
            <a:prstGeom prst="rect">
              <a:avLst/>
            </a:prstGeom>
          </p:spPr>
        </p:pic>
      </p:grpSp>
      <p:grpSp>
        <p:nvGrpSpPr>
          <p:cNvPr id="37" name="Group 37"/>
          <p:cNvGrpSpPr/>
          <p:nvPr/>
        </p:nvGrpSpPr>
        <p:grpSpPr>
          <a:xfrm>
            <a:off x="9369005" y="19362"/>
            <a:ext cx="8391226" cy="9421946"/>
            <a:chOff x="0" y="0"/>
            <a:chExt cx="11188301" cy="12562595"/>
          </a:xfrm>
        </p:grpSpPr>
        <p:pic>
          <p:nvPicPr>
            <p:cNvPr id="38" name="Picture 38"/>
            <p:cNvPicPr>
              <a:picLocks noChangeAspect="1"/>
            </p:cNvPicPr>
            <p:nvPr/>
          </p:nvPicPr>
          <p:blipFill>
            <a:blip r:embed="rId6"/>
            <a:srcRect l="1626" t="4603" r="1084" b="12238"/>
            <a:stretch>
              <a:fillRect/>
            </a:stretch>
          </p:blipFill>
          <p:spPr>
            <a:xfrm>
              <a:off x="0" y="0"/>
              <a:ext cx="11188301" cy="12562595"/>
            </a:xfrm>
            <a:prstGeom prst="rect">
              <a:avLst/>
            </a:prstGeom>
          </p:spPr>
        </p:pic>
        <p:sp>
          <p:nvSpPr>
            <p:cNvPr id="39" name="TextBox 39"/>
            <p:cNvSpPr txBox="1"/>
            <p:nvPr/>
          </p:nvSpPr>
          <p:spPr>
            <a:xfrm>
              <a:off x="3404054" y="11967869"/>
              <a:ext cx="7265515" cy="540159"/>
            </a:xfrm>
            <a:prstGeom prst="rect">
              <a:avLst/>
            </a:prstGeom>
          </p:spPr>
          <p:txBody>
            <a:bodyPr lIns="0" tIns="0" rIns="0" bIns="0" rtlCol="0" anchor="t">
              <a:spAutoFit/>
            </a:bodyPr>
            <a:lstStyle/>
            <a:p>
              <a:pPr>
                <a:lnSpc>
                  <a:spcPts val="2855"/>
                </a:lnSpc>
              </a:pPr>
              <a:r>
                <a:rPr lang="en-US" sz="3038">
                  <a:solidFill>
                    <a:srgbClr val="000000"/>
                  </a:solidFill>
                  <a:latin typeface="Montserrat Extra-Bold"/>
                </a:rPr>
                <a:t># Xóa một node</a:t>
              </a:r>
            </a:p>
          </p:txBody>
        </p:sp>
        <p:pic>
          <p:nvPicPr>
            <p:cNvPr id="40" name="Picture 40"/>
            <p:cNvPicPr>
              <a:picLocks noChangeAspect="1"/>
            </p:cNvPicPr>
            <p:nvPr/>
          </p:nvPicPr>
          <p:blipFill>
            <a:blip r:embed="rId7"/>
            <a:srcRect/>
            <a:stretch>
              <a:fillRect/>
            </a:stretch>
          </p:blipFill>
          <p:spPr>
            <a:xfrm>
              <a:off x="803115" y="1286648"/>
              <a:ext cx="9517020" cy="10226767"/>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4461032" y="5478079"/>
            <a:ext cx="8729408" cy="8729408"/>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id="5" name="Group 5"/>
          <p:cNvGrpSpPr/>
          <p:nvPr/>
        </p:nvGrpSpPr>
        <p:grpSpPr>
          <a:xfrm>
            <a:off x="15937137" y="6954184"/>
            <a:ext cx="5777198" cy="577719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grpSp>
        <p:nvGrpSpPr>
          <p:cNvPr id="8" name="Group 8"/>
          <p:cNvGrpSpPr/>
          <p:nvPr/>
        </p:nvGrpSpPr>
        <p:grpSpPr>
          <a:xfrm>
            <a:off x="-457200" y="196035"/>
            <a:ext cx="17140358" cy="9894929"/>
            <a:chOff x="0" y="0"/>
            <a:chExt cx="22853810" cy="13193239"/>
          </a:xfrm>
        </p:grpSpPr>
        <p:pic>
          <p:nvPicPr>
            <p:cNvPr id="9" name="Picture 9"/>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74739"/>
            <a:stretch>
              <a:fillRect/>
            </a:stretch>
          </p:blipFill>
          <p:spPr>
            <a:xfrm>
              <a:off x="0" y="603063"/>
              <a:ext cx="2446672" cy="4600694"/>
            </a:xfrm>
            <a:prstGeom prst="rect">
              <a:avLst/>
            </a:prstGeom>
          </p:spPr>
        </p:pic>
        <p:pic>
          <p:nvPicPr>
            <p:cNvPr id="10" name="Picture 10"/>
            <p:cNvPicPr>
              <a:picLocks noChangeAspect="1"/>
            </p:cNvPicPr>
            <p:nvPr/>
          </p:nvPicPr>
          <p:blipFill>
            <a:blip r:embed="rId5"/>
            <a:srcRect/>
            <a:stretch>
              <a:fillRect/>
            </a:stretch>
          </p:blipFill>
          <p:spPr>
            <a:xfrm>
              <a:off x="3070134" y="0"/>
              <a:ext cx="19783676" cy="13193239"/>
            </a:xfrm>
            <a:prstGeom prst="rect">
              <a:avLst/>
            </a:prstGeom>
          </p:spPr>
        </p:pic>
        <p:pic>
          <p:nvPicPr>
            <p:cNvPr id="11" name="Picture 11"/>
            <p:cNvPicPr>
              <a:picLocks noChangeAspect="1"/>
            </p:cNvPicPr>
            <p:nvPr/>
          </p:nvPicPr>
          <p:blipFill>
            <a:blip r:embed="rId6"/>
            <a:srcRect/>
            <a:stretch>
              <a:fillRect/>
            </a:stretch>
          </p:blipFill>
          <p:spPr>
            <a:xfrm>
              <a:off x="4679831" y="603063"/>
              <a:ext cx="16927777" cy="10971958"/>
            </a:xfrm>
            <a:prstGeom prst="rect">
              <a:avLst/>
            </a:prstGeom>
          </p:spPr>
        </p:pic>
        <p:sp>
          <p:nvSpPr>
            <p:cNvPr id="12" name="TextBox 12"/>
            <p:cNvSpPr txBox="1"/>
            <p:nvPr/>
          </p:nvSpPr>
          <p:spPr>
            <a:xfrm>
              <a:off x="5292412" y="12155713"/>
              <a:ext cx="14515358" cy="773160"/>
            </a:xfrm>
            <a:prstGeom prst="rect">
              <a:avLst/>
            </a:prstGeom>
          </p:spPr>
          <p:txBody>
            <a:bodyPr lIns="0" tIns="0" rIns="0" bIns="0" rtlCol="0" anchor="t">
              <a:spAutoFit/>
            </a:bodyPr>
            <a:lstStyle/>
            <a:p>
              <a:pPr algn="ctr">
                <a:lnSpc>
                  <a:spcPts val="4971"/>
                </a:lnSpc>
              </a:pPr>
              <a:r>
                <a:rPr lang="en-US" sz="3550">
                  <a:solidFill>
                    <a:srgbClr val="000000"/>
                  </a:solidFill>
                  <a:latin typeface="Montserrat Extra-Bold"/>
                </a:rPr>
                <a:t>#Độ phức tạp của thuật toán xóa</a:t>
              </a:r>
            </a:p>
          </p:txBody>
        </p:sp>
      </p:grpSp>
      <p:pic>
        <p:nvPicPr>
          <p:cNvPr id="13" name="Picture 6">
            <a:extLst>
              <a:ext uri="{FF2B5EF4-FFF2-40B4-BE49-F238E27FC236}">
                <a16:creationId xmlns:a16="http://schemas.microsoft.com/office/drawing/2014/main" id="{BA019EFE-DBDA-4683-BAF0-795F8B8172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4790902">
            <a:off x="1478370" y="130604"/>
            <a:ext cx="1788506" cy="178850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4461032" y="5478079"/>
            <a:ext cx="8729408" cy="8729408"/>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id="5" name="Group 5"/>
          <p:cNvGrpSpPr/>
          <p:nvPr/>
        </p:nvGrpSpPr>
        <p:grpSpPr>
          <a:xfrm>
            <a:off x="15937137" y="6954184"/>
            <a:ext cx="5777198" cy="577719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pic>
        <p:nvPicPr>
          <p:cNvPr id="7" name="Picture 7"/>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74739"/>
          <a:stretch>
            <a:fillRect/>
          </a:stretch>
        </p:blipFill>
        <p:spPr>
          <a:xfrm>
            <a:off x="-268568" y="598425"/>
            <a:ext cx="1835004" cy="3450521"/>
          </a:xfrm>
          <a:prstGeom prst="rect">
            <a:avLst/>
          </a:prstGeom>
        </p:spPr>
      </p:pic>
      <p:pic>
        <p:nvPicPr>
          <p:cNvPr id="8" name="Picture 8"/>
          <p:cNvPicPr>
            <a:picLocks noChangeAspect="1"/>
          </p:cNvPicPr>
          <p:nvPr/>
        </p:nvPicPr>
        <p:blipFill>
          <a:blip r:embed="rId5"/>
          <a:srcRect/>
          <a:stretch>
            <a:fillRect/>
          </a:stretch>
        </p:blipFill>
        <p:spPr>
          <a:xfrm>
            <a:off x="2034033" y="146128"/>
            <a:ext cx="14837757" cy="9894929"/>
          </a:xfrm>
          <a:prstGeom prst="rect">
            <a:avLst/>
          </a:prstGeom>
        </p:spPr>
      </p:pic>
      <p:pic>
        <p:nvPicPr>
          <p:cNvPr id="9" name="Picture 9"/>
          <p:cNvPicPr>
            <a:picLocks noChangeAspect="1"/>
          </p:cNvPicPr>
          <p:nvPr/>
        </p:nvPicPr>
        <p:blipFill>
          <a:blip r:embed="rId6"/>
          <a:srcRect/>
          <a:stretch>
            <a:fillRect/>
          </a:stretch>
        </p:blipFill>
        <p:spPr>
          <a:xfrm>
            <a:off x="2862746" y="828309"/>
            <a:ext cx="13180330" cy="7922220"/>
          </a:xfrm>
          <a:prstGeom prst="rect">
            <a:avLst/>
          </a:prstGeom>
        </p:spPr>
      </p:pic>
      <p:sp>
        <p:nvSpPr>
          <p:cNvPr id="11" name="TextBox 11"/>
          <p:cNvSpPr txBox="1"/>
          <p:nvPr/>
        </p:nvSpPr>
        <p:spPr>
          <a:xfrm>
            <a:off x="3334713" y="9246244"/>
            <a:ext cx="12236396" cy="596539"/>
          </a:xfrm>
          <a:prstGeom prst="rect">
            <a:avLst/>
          </a:prstGeom>
        </p:spPr>
        <p:txBody>
          <a:bodyPr lIns="0" tIns="0" rIns="0" bIns="0" rtlCol="0" anchor="t">
            <a:spAutoFit/>
          </a:bodyPr>
          <a:lstStyle/>
          <a:p>
            <a:pPr algn="ctr">
              <a:lnSpc>
                <a:spcPts val="4971"/>
              </a:lnSpc>
            </a:pPr>
            <a:r>
              <a:rPr lang="en-US" sz="3550">
                <a:solidFill>
                  <a:srgbClr val="000000"/>
                </a:solidFill>
                <a:latin typeface="Montserrat Extra-Bold"/>
              </a:rPr>
              <a:t># So sánh xóa trên KD-Tree 2 chiều và 3 chiều</a:t>
            </a:r>
          </a:p>
        </p:txBody>
      </p:sp>
      <p:pic>
        <p:nvPicPr>
          <p:cNvPr id="12" name="Picture 6">
            <a:extLst>
              <a:ext uri="{FF2B5EF4-FFF2-40B4-BE49-F238E27FC236}">
                <a16:creationId xmlns:a16="http://schemas.microsoft.com/office/drawing/2014/main" id="{4DE290C5-E93F-446E-AF14-D09133ADE7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302721">
            <a:off x="667084" y="-339356"/>
            <a:ext cx="1788506" cy="178850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01613">
            <a:off x="16964522" y="6908714"/>
            <a:ext cx="3717536" cy="4171148"/>
          </a:xfrm>
          <a:prstGeom prst="rect">
            <a:avLst/>
          </a:prstGeom>
        </p:spPr>
      </p:pic>
      <p:grpSp>
        <p:nvGrpSpPr>
          <p:cNvPr id="3" name="Group 3"/>
          <p:cNvGrpSpPr/>
          <p:nvPr/>
        </p:nvGrpSpPr>
        <p:grpSpPr>
          <a:xfrm>
            <a:off x="-1313592" y="6804249"/>
            <a:ext cx="5631769" cy="5326626"/>
            <a:chOff x="0" y="0"/>
            <a:chExt cx="7509025" cy="710216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448116">
              <a:off x="2084867" y="1483049"/>
              <a:ext cx="4356996" cy="488863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16728" flipH="1" flipV="1">
              <a:off x="1015071" y="1015071"/>
              <a:ext cx="5072026" cy="5072026"/>
            </a:xfrm>
            <a:prstGeom prst="rect">
              <a:avLst/>
            </a:prstGeom>
          </p:spPr>
        </p:pic>
      </p:grpSp>
      <p:grpSp>
        <p:nvGrpSpPr>
          <p:cNvPr id="6" name="Group 6"/>
          <p:cNvGrpSpPr/>
          <p:nvPr/>
        </p:nvGrpSpPr>
        <p:grpSpPr>
          <a:xfrm>
            <a:off x="3969354" y="471166"/>
            <a:ext cx="10502751" cy="528320"/>
            <a:chOff x="0" y="0"/>
            <a:chExt cx="14003668" cy="704426"/>
          </a:xfrm>
        </p:grpSpPr>
        <p:sp>
          <p:nvSpPr>
            <p:cNvPr id="7" name="TextBox 7"/>
            <p:cNvSpPr txBox="1"/>
            <p:nvPr/>
          </p:nvSpPr>
          <p:spPr>
            <a:xfrm>
              <a:off x="3652486" y="47625"/>
              <a:ext cx="10351182" cy="656801"/>
            </a:xfrm>
            <a:prstGeom prst="rect">
              <a:avLst/>
            </a:prstGeom>
          </p:spPr>
          <p:txBody>
            <a:bodyPr lIns="0" tIns="0" rIns="0" bIns="0" rtlCol="0" anchor="t">
              <a:spAutoFit/>
            </a:bodyPr>
            <a:lstStyle/>
            <a:p>
              <a:pPr>
                <a:lnSpc>
                  <a:spcPts val="3639"/>
                </a:lnSpc>
              </a:pPr>
              <a:r>
                <a:rPr lang="en-US" sz="3499">
                  <a:solidFill>
                    <a:srgbClr val="FFFFFF"/>
                  </a:solidFill>
                  <a:latin typeface="Montserrat Semi-Bold"/>
                </a:rPr>
                <a:t>Ứng dụng KD-tree</a:t>
              </a:r>
            </a:p>
          </p:txBody>
        </p:sp>
        <p:sp>
          <p:nvSpPr>
            <p:cNvPr id="8" name="AutoShape 8"/>
            <p:cNvSpPr/>
            <p:nvPr/>
          </p:nvSpPr>
          <p:spPr>
            <a:xfrm>
              <a:off x="9695695" y="418993"/>
              <a:ext cx="3654643" cy="0"/>
            </a:xfrm>
            <a:prstGeom prst="line">
              <a:avLst/>
            </a:prstGeom>
            <a:ln w="38100" cap="rnd">
              <a:solidFill>
                <a:srgbClr val="FFFFFF"/>
              </a:solidFill>
              <a:prstDash val="solid"/>
              <a:headEnd type="none" w="sm" len="sm"/>
              <a:tailEnd type="none" w="sm" len="sm"/>
            </a:ln>
          </p:spPr>
        </p:sp>
        <p:sp>
          <p:nvSpPr>
            <p:cNvPr id="9" name="AutoShape 9"/>
            <p:cNvSpPr/>
            <p:nvPr/>
          </p:nvSpPr>
          <p:spPr>
            <a:xfrm>
              <a:off x="0" y="380893"/>
              <a:ext cx="3383367" cy="0"/>
            </a:xfrm>
            <a:prstGeom prst="line">
              <a:avLst/>
            </a:prstGeom>
            <a:ln w="38100" cap="rnd">
              <a:solidFill>
                <a:srgbClr val="FFFFFF"/>
              </a:solidFill>
              <a:prstDash val="solid"/>
              <a:headEnd type="none" w="sm" len="sm"/>
              <a:tailEnd type="none" w="sm" len="sm"/>
            </a:ln>
          </p:spPr>
        </p:sp>
      </p:grpSp>
      <p:sp>
        <p:nvSpPr>
          <p:cNvPr id="10" name="AutoShape 10"/>
          <p:cNvSpPr/>
          <p:nvPr/>
        </p:nvSpPr>
        <p:spPr>
          <a:xfrm rot="5400000">
            <a:off x="-157141" y="4800906"/>
            <a:ext cx="2985150" cy="0"/>
          </a:xfrm>
          <a:prstGeom prst="line">
            <a:avLst/>
          </a:prstGeom>
          <a:ln w="28575" cap="rnd">
            <a:solidFill>
              <a:srgbClr val="FFFFFF"/>
            </a:solidFill>
            <a:prstDash val="solid"/>
            <a:headEnd type="none" w="sm" len="sm"/>
            <a:tailEnd type="none" w="sm" len="sm"/>
          </a:ln>
        </p:spPr>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32585">
            <a:off x="16341896" y="-1233726"/>
            <a:ext cx="4244840" cy="4762794"/>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426236">
            <a:off x="-1512456" y="1222601"/>
            <a:ext cx="2626191" cy="2946638"/>
          </a:xfrm>
          <a:prstGeom prst="rect">
            <a:avLst/>
          </a:prstGeom>
        </p:spPr>
      </p:pic>
      <p:grpSp>
        <p:nvGrpSpPr>
          <p:cNvPr id="13" name="Group 13"/>
          <p:cNvGrpSpPr/>
          <p:nvPr/>
        </p:nvGrpSpPr>
        <p:grpSpPr>
          <a:xfrm>
            <a:off x="1100860" y="-368155"/>
            <a:ext cx="17187140" cy="10676492"/>
            <a:chOff x="0" y="0"/>
            <a:chExt cx="22916187" cy="14235323"/>
          </a:xfrm>
        </p:grpSpPr>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7147" r="7321" b="41620"/>
            <a:stretch>
              <a:fillRect/>
            </a:stretch>
          </p:blipFill>
          <p:spPr>
            <a:xfrm>
              <a:off x="14252401" y="0"/>
              <a:ext cx="8663786" cy="14235323"/>
            </a:xfrm>
            <a:prstGeom prst="rect">
              <a:avLst/>
            </a:prstGeom>
          </p:spPr>
        </p:pic>
        <p:grpSp>
          <p:nvGrpSpPr>
            <p:cNvPr id="15" name="Group 15"/>
            <p:cNvGrpSpPr/>
            <p:nvPr/>
          </p:nvGrpSpPr>
          <p:grpSpPr>
            <a:xfrm>
              <a:off x="0" y="1862473"/>
              <a:ext cx="21448374" cy="11251816"/>
              <a:chOff x="0" y="0"/>
              <a:chExt cx="28492958" cy="14947405"/>
            </a:xfrm>
          </p:grpSpPr>
          <p:sp>
            <p:nvSpPr>
              <p:cNvPr id="16" name="Freeform 16"/>
              <p:cNvSpPr/>
              <p:nvPr/>
            </p:nvSpPr>
            <p:spPr>
              <a:xfrm>
                <a:off x="0" y="0"/>
                <a:ext cx="28492958" cy="14947405"/>
              </a:xfrm>
              <a:custGeom>
                <a:avLst/>
                <a:gdLst/>
                <a:ahLst/>
                <a:cxnLst/>
                <a:rect l="l" t="t" r="r" b="b"/>
                <a:pathLst>
                  <a:path w="28492958" h="14947405">
                    <a:moveTo>
                      <a:pt x="0" y="0"/>
                    </a:moveTo>
                    <a:lnTo>
                      <a:pt x="0" y="14947405"/>
                    </a:lnTo>
                    <a:lnTo>
                      <a:pt x="28492958" y="14947405"/>
                    </a:lnTo>
                    <a:lnTo>
                      <a:pt x="28492958" y="0"/>
                    </a:lnTo>
                    <a:lnTo>
                      <a:pt x="0" y="0"/>
                    </a:lnTo>
                    <a:close/>
                    <a:moveTo>
                      <a:pt x="28431998" y="14886445"/>
                    </a:moveTo>
                    <a:lnTo>
                      <a:pt x="59690" y="14886445"/>
                    </a:lnTo>
                    <a:lnTo>
                      <a:pt x="59690" y="59690"/>
                    </a:lnTo>
                    <a:lnTo>
                      <a:pt x="28431998" y="59690"/>
                    </a:lnTo>
                    <a:lnTo>
                      <a:pt x="28431998" y="14886445"/>
                    </a:lnTo>
                    <a:close/>
                  </a:path>
                </a:pathLst>
              </a:custGeom>
              <a:solidFill>
                <a:srgbClr val="FFFFFF"/>
              </a:solidFill>
            </p:spPr>
          </p:sp>
        </p:grpSp>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819842" y="8656346"/>
              <a:ext cx="7086871" cy="3826910"/>
            </a:xfrm>
            <a:prstGeom prst="rect">
              <a:avLst/>
            </a:prstGeom>
          </p:spPr>
        </p:pic>
      </p:grpSp>
      <p:grpSp>
        <p:nvGrpSpPr>
          <p:cNvPr id="18" name="Group 18"/>
          <p:cNvGrpSpPr/>
          <p:nvPr/>
        </p:nvGrpSpPr>
        <p:grpSpPr>
          <a:xfrm>
            <a:off x="1755275" y="1906726"/>
            <a:ext cx="9685241" cy="1084824"/>
            <a:chOff x="0" y="0"/>
            <a:chExt cx="12913655" cy="1446431"/>
          </a:xfrm>
        </p:grpSpPr>
        <p:grpSp>
          <p:nvGrpSpPr>
            <p:cNvPr id="19" name="Group 19"/>
            <p:cNvGrpSpPr/>
            <p:nvPr/>
          </p:nvGrpSpPr>
          <p:grpSpPr>
            <a:xfrm>
              <a:off x="890762" y="30886"/>
              <a:ext cx="11757039" cy="1384659"/>
              <a:chOff x="0" y="0"/>
              <a:chExt cx="12939964" cy="1523976"/>
            </a:xfrm>
          </p:grpSpPr>
          <p:sp>
            <p:nvSpPr>
              <p:cNvPr id="20" name="Freeform 20"/>
              <p:cNvSpPr/>
              <p:nvPr/>
            </p:nvSpPr>
            <p:spPr>
              <a:xfrm>
                <a:off x="0" y="0"/>
                <a:ext cx="12939964" cy="1523976"/>
              </a:xfrm>
              <a:custGeom>
                <a:avLst/>
                <a:gdLst/>
                <a:ahLst/>
                <a:cxnLst/>
                <a:rect l="l" t="t" r="r" b="b"/>
                <a:pathLst>
                  <a:path w="12939964" h="1523976">
                    <a:moveTo>
                      <a:pt x="0" y="0"/>
                    </a:moveTo>
                    <a:lnTo>
                      <a:pt x="0" y="1523976"/>
                    </a:lnTo>
                    <a:lnTo>
                      <a:pt x="12939964" y="1523976"/>
                    </a:lnTo>
                    <a:lnTo>
                      <a:pt x="12939964" y="0"/>
                    </a:lnTo>
                    <a:lnTo>
                      <a:pt x="0" y="0"/>
                    </a:lnTo>
                    <a:close/>
                    <a:moveTo>
                      <a:pt x="12879004" y="1463016"/>
                    </a:moveTo>
                    <a:lnTo>
                      <a:pt x="59690" y="1463016"/>
                    </a:lnTo>
                    <a:lnTo>
                      <a:pt x="59690" y="59690"/>
                    </a:lnTo>
                    <a:lnTo>
                      <a:pt x="12879004" y="59690"/>
                    </a:lnTo>
                    <a:lnTo>
                      <a:pt x="12879004" y="1463016"/>
                    </a:lnTo>
                    <a:close/>
                  </a:path>
                </a:pathLst>
              </a:custGeom>
              <a:solidFill>
                <a:srgbClr val="FFFFFF"/>
              </a:solidFill>
            </p:spPr>
          </p:sp>
        </p:grpSp>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485424" cy="1446431"/>
            </a:xfrm>
            <a:prstGeom prst="rect">
              <a:avLst/>
            </a:prstGeom>
          </p:spPr>
        </p:pic>
        <p:sp>
          <p:nvSpPr>
            <p:cNvPr id="22" name="TextBox 22"/>
            <p:cNvSpPr txBox="1"/>
            <p:nvPr/>
          </p:nvSpPr>
          <p:spPr>
            <a:xfrm>
              <a:off x="1596107" y="333742"/>
              <a:ext cx="11317548" cy="579289"/>
            </a:xfrm>
            <a:prstGeom prst="rect">
              <a:avLst/>
            </a:prstGeom>
          </p:spPr>
          <p:txBody>
            <a:bodyPr lIns="0" tIns="0" rIns="0" bIns="0" rtlCol="0" anchor="t">
              <a:spAutoFit/>
            </a:bodyPr>
            <a:lstStyle/>
            <a:p>
              <a:pPr>
                <a:lnSpc>
                  <a:spcPts val="3223"/>
                </a:lnSpc>
              </a:pPr>
              <a:r>
                <a:rPr lang="en-US" sz="3099">
                  <a:solidFill>
                    <a:srgbClr val="FFFFFF"/>
                  </a:solidFill>
                  <a:latin typeface="Montserrat Semi-Bold"/>
                </a:rPr>
                <a:t>Thuật toán tìm kiếm lân cận nhất (KNN)</a:t>
              </a:r>
            </a:p>
          </p:txBody>
        </p:sp>
      </p:grpSp>
      <p:grpSp>
        <p:nvGrpSpPr>
          <p:cNvPr id="23" name="Group 23"/>
          <p:cNvGrpSpPr/>
          <p:nvPr/>
        </p:nvGrpSpPr>
        <p:grpSpPr>
          <a:xfrm>
            <a:off x="1755275" y="3521606"/>
            <a:ext cx="9485851" cy="1084824"/>
            <a:chOff x="0" y="0"/>
            <a:chExt cx="12647801" cy="1446431"/>
          </a:xfrm>
        </p:grpSpPr>
        <p:grpSp>
          <p:nvGrpSpPr>
            <p:cNvPr id="24" name="Group 24"/>
            <p:cNvGrpSpPr/>
            <p:nvPr/>
          </p:nvGrpSpPr>
          <p:grpSpPr>
            <a:xfrm>
              <a:off x="890762" y="61772"/>
              <a:ext cx="11757039" cy="1384659"/>
              <a:chOff x="0" y="0"/>
              <a:chExt cx="12939964" cy="1523976"/>
            </a:xfrm>
          </p:grpSpPr>
          <p:sp>
            <p:nvSpPr>
              <p:cNvPr id="25" name="Freeform 25"/>
              <p:cNvSpPr/>
              <p:nvPr/>
            </p:nvSpPr>
            <p:spPr>
              <a:xfrm>
                <a:off x="0" y="0"/>
                <a:ext cx="12939964" cy="1523976"/>
              </a:xfrm>
              <a:custGeom>
                <a:avLst/>
                <a:gdLst/>
                <a:ahLst/>
                <a:cxnLst/>
                <a:rect l="l" t="t" r="r" b="b"/>
                <a:pathLst>
                  <a:path w="12939964" h="1523976">
                    <a:moveTo>
                      <a:pt x="0" y="0"/>
                    </a:moveTo>
                    <a:lnTo>
                      <a:pt x="0" y="1523976"/>
                    </a:lnTo>
                    <a:lnTo>
                      <a:pt x="12939964" y="1523976"/>
                    </a:lnTo>
                    <a:lnTo>
                      <a:pt x="12939964" y="0"/>
                    </a:lnTo>
                    <a:lnTo>
                      <a:pt x="0" y="0"/>
                    </a:lnTo>
                    <a:close/>
                    <a:moveTo>
                      <a:pt x="12879004" y="1463016"/>
                    </a:moveTo>
                    <a:lnTo>
                      <a:pt x="59690" y="1463016"/>
                    </a:lnTo>
                    <a:lnTo>
                      <a:pt x="59690" y="59690"/>
                    </a:lnTo>
                    <a:lnTo>
                      <a:pt x="12879004" y="59690"/>
                    </a:lnTo>
                    <a:lnTo>
                      <a:pt x="12879004" y="1463016"/>
                    </a:lnTo>
                    <a:close/>
                  </a:path>
                </a:pathLst>
              </a:custGeom>
              <a:solidFill>
                <a:srgbClr val="FFFFFF"/>
              </a:solidFill>
            </p:spPr>
          </p:sp>
        </p:grpSp>
        <p:pic>
          <p:nvPicPr>
            <p:cNvPr id="26" name="Picture 2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485424" cy="1446431"/>
            </a:xfrm>
            <a:prstGeom prst="rect">
              <a:avLst/>
            </a:prstGeom>
          </p:spPr>
        </p:pic>
        <p:sp>
          <p:nvSpPr>
            <p:cNvPr id="27" name="TextBox 27"/>
            <p:cNvSpPr txBox="1"/>
            <p:nvPr/>
          </p:nvSpPr>
          <p:spPr>
            <a:xfrm>
              <a:off x="1849352" y="479190"/>
              <a:ext cx="10351182" cy="579289"/>
            </a:xfrm>
            <a:prstGeom prst="rect">
              <a:avLst/>
            </a:prstGeom>
          </p:spPr>
          <p:txBody>
            <a:bodyPr lIns="0" tIns="0" rIns="0" bIns="0" rtlCol="0" anchor="t">
              <a:spAutoFit/>
            </a:bodyPr>
            <a:lstStyle/>
            <a:p>
              <a:pPr>
                <a:lnSpc>
                  <a:spcPts val="3223"/>
                </a:lnSpc>
              </a:pPr>
              <a:r>
                <a:rPr lang="en-US" sz="3099">
                  <a:solidFill>
                    <a:srgbClr val="FFFFFF"/>
                  </a:solidFill>
                  <a:latin typeface="Montserrat Semi-Bold"/>
                </a:rPr>
                <a:t>Ứng dụng KNN trong bài toán thực tế</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01613">
            <a:off x="16964522" y="6908714"/>
            <a:ext cx="3717536" cy="41711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448116">
            <a:off x="250059" y="7916536"/>
            <a:ext cx="3267747" cy="366647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16728" flipH="1" flipV="1">
            <a:off x="-552288" y="7565552"/>
            <a:ext cx="3804020" cy="3804020"/>
          </a:xfrm>
          <a:prstGeom prst="rect">
            <a:avLst/>
          </a:prstGeom>
        </p:spPr>
      </p:pic>
      <p:grpSp>
        <p:nvGrpSpPr>
          <p:cNvPr id="5" name="Group 5"/>
          <p:cNvGrpSpPr/>
          <p:nvPr/>
        </p:nvGrpSpPr>
        <p:grpSpPr>
          <a:xfrm>
            <a:off x="1170779" y="0"/>
            <a:ext cx="17259300" cy="10676492"/>
            <a:chOff x="0" y="0"/>
            <a:chExt cx="23012400" cy="14235323"/>
          </a:xfrm>
        </p:grpSpPr>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7147" r="7321" b="41620"/>
            <a:stretch>
              <a:fillRect/>
            </a:stretch>
          </p:blipFill>
          <p:spPr>
            <a:xfrm>
              <a:off x="14348614" y="0"/>
              <a:ext cx="8663786" cy="14235323"/>
            </a:xfrm>
            <a:prstGeom prst="rect">
              <a:avLst/>
            </a:prstGeom>
          </p:spPr>
        </p:pic>
        <p:grpSp>
          <p:nvGrpSpPr>
            <p:cNvPr id="7" name="Group 7"/>
            <p:cNvGrpSpPr/>
            <p:nvPr/>
          </p:nvGrpSpPr>
          <p:grpSpPr>
            <a:xfrm>
              <a:off x="0" y="1371600"/>
              <a:ext cx="21448374" cy="11251816"/>
              <a:chOff x="0" y="0"/>
              <a:chExt cx="28492958" cy="14947405"/>
            </a:xfrm>
          </p:grpSpPr>
          <p:sp>
            <p:nvSpPr>
              <p:cNvPr id="8" name="Freeform 8"/>
              <p:cNvSpPr/>
              <p:nvPr/>
            </p:nvSpPr>
            <p:spPr>
              <a:xfrm>
                <a:off x="0" y="0"/>
                <a:ext cx="28492958" cy="14947405"/>
              </a:xfrm>
              <a:custGeom>
                <a:avLst/>
                <a:gdLst/>
                <a:ahLst/>
                <a:cxnLst/>
                <a:rect l="l" t="t" r="r" b="b"/>
                <a:pathLst>
                  <a:path w="28492958" h="14947405">
                    <a:moveTo>
                      <a:pt x="0" y="0"/>
                    </a:moveTo>
                    <a:lnTo>
                      <a:pt x="0" y="14947405"/>
                    </a:lnTo>
                    <a:lnTo>
                      <a:pt x="28492958" y="14947405"/>
                    </a:lnTo>
                    <a:lnTo>
                      <a:pt x="28492958" y="0"/>
                    </a:lnTo>
                    <a:lnTo>
                      <a:pt x="0" y="0"/>
                    </a:lnTo>
                    <a:close/>
                    <a:moveTo>
                      <a:pt x="28431998" y="14886445"/>
                    </a:moveTo>
                    <a:lnTo>
                      <a:pt x="59690" y="14886445"/>
                    </a:lnTo>
                    <a:lnTo>
                      <a:pt x="59690" y="59690"/>
                    </a:lnTo>
                    <a:lnTo>
                      <a:pt x="28431998" y="59690"/>
                    </a:lnTo>
                    <a:lnTo>
                      <a:pt x="28431998" y="14886445"/>
                    </a:lnTo>
                    <a:close/>
                  </a:path>
                </a:pathLst>
              </a:custGeom>
              <a:solidFill>
                <a:srgbClr val="FFFFFF"/>
              </a:solidFill>
            </p:spPr>
          </p:sp>
        </p:gr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309750" y="7442258"/>
              <a:ext cx="7086871" cy="3826910"/>
            </a:xfrm>
            <a:prstGeom prst="rect">
              <a:avLst/>
            </a:prstGeom>
          </p:spPr>
        </p:pic>
      </p:grpSp>
      <p:grpSp>
        <p:nvGrpSpPr>
          <p:cNvPr id="10" name="Group 10"/>
          <p:cNvGrpSpPr/>
          <p:nvPr/>
        </p:nvGrpSpPr>
        <p:grpSpPr>
          <a:xfrm>
            <a:off x="2072357" y="481713"/>
            <a:ext cx="12966724" cy="528320"/>
            <a:chOff x="0" y="0"/>
            <a:chExt cx="17288965" cy="704426"/>
          </a:xfrm>
        </p:grpSpPr>
        <p:sp>
          <p:nvSpPr>
            <p:cNvPr id="11" name="TextBox 11"/>
            <p:cNvSpPr txBox="1"/>
            <p:nvPr/>
          </p:nvSpPr>
          <p:spPr>
            <a:xfrm>
              <a:off x="3159597" y="47625"/>
              <a:ext cx="10950249" cy="656801"/>
            </a:xfrm>
            <a:prstGeom prst="rect">
              <a:avLst/>
            </a:prstGeom>
          </p:spPr>
          <p:txBody>
            <a:bodyPr lIns="0" tIns="0" rIns="0" bIns="0" rtlCol="0" anchor="t">
              <a:spAutoFit/>
            </a:bodyPr>
            <a:lstStyle/>
            <a:p>
              <a:pPr>
                <a:lnSpc>
                  <a:spcPts val="3639"/>
                </a:lnSpc>
              </a:pPr>
              <a:r>
                <a:rPr lang="en-US" sz="3499">
                  <a:solidFill>
                    <a:srgbClr val="FFFFFF"/>
                  </a:solidFill>
                  <a:latin typeface="Montserrat Semi-Bold"/>
                </a:rPr>
                <a:t>Thuật toán tìm kiếm lân cận nhất </a:t>
              </a:r>
            </a:p>
          </p:txBody>
        </p:sp>
        <p:sp>
          <p:nvSpPr>
            <p:cNvPr id="12" name="AutoShape 12"/>
            <p:cNvSpPr/>
            <p:nvPr/>
          </p:nvSpPr>
          <p:spPr>
            <a:xfrm>
              <a:off x="13634321" y="404931"/>
              <a:ext cx="3654643" cy="0"/>
            </a:xfrm>
            <a:prstGeom prst="line">
              <a:avLst/>
            </a:prstGeom>
            <a:ln w="38100" cap="rnd">
              <a:solidFill>
                <a:srgbClr val="FFFFFF"/>
              </a:solidFill>
              <a:prstDash val="solid"/>
              <a:headEnd type="none" w="sm" len="sm"/>
              <a:tailEnd type="none" w="sm" len="sm"/>
            </a:ln>
          </p:spPr>
        </p:sp>
        <p:sp>
          <p:nvSpPr>
            <p:cNvPr id="13" name="AutoShape 13"/>
            <p:cNvSpPr/>
            <p:nvPr/>
          </p:nvSpPr>
          <p:spPr>
            <a:xfrm>
              <a:off x="0" y="404931"/>
              <a:ext cx="2783085" cy="0"/>
            </a:xfrm>
            <a:prstGeom prst="line">
              <a:avLst/>
            </a:prstGeom>
            <a:ln w="38100" cap="rnd">
              <a:solidFill>
                <a:srgbClr val="FFFFFF"/>
              </a:solidFill>
              <a:prstDash val="solid"/>
              <a:headEnd type="none" w="sm" len="sm"/>
              <a:tailEnd type="none" w="sm" len="sm"/>
            </a:ln>
          </p:spPr>
        </p:sp>
      </p:grpSp>
      <p:sp>
        <p:nvSpPr>
          <p:cNvPr id="14" name="AutoShape 14"/>
          <p:cNvSpPr/>
          <p:nvPr/>
        </p:nvSpPr>
        <p:spPr>
          <a:xfrm rot="5400000">
            <a:off x="-157141" y="4800906"/>
            <a:ext cx="2985150" cy="0"/>
          </a:xfrm>
          <a:prstGeom prst="line">
            <a:avLst/>
          </a:prstGeom>
          <a:ln w="28575" cap="rnd">
            <a:solidFill>
              <a:srgbClr val="FFFFFF"/>
            </a:solidFill>
            <a:prstDash val="solid"/>
            <a:headEnd type="none" w="sm" len="sm"/>
            <a:tailEnd type="none" w="sm" len="sm"/>
          </a:ln>
        </p:spPr>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32585">
            <a:off x="17557647" y="-1371365"/>
            <a:ext cx="4244840" cy="4762794"/>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426236">
            <a:off x="-1512456" y="1222601"/>
            <a:ext cx="2626191" cy="2946638"/>
          </a:xfrm>
          <a:prstGeom prst="rect">
            <a:avLst/>
          </a:prstGeom>
        </p:spPr>
      </p:pic>
      <p:grpSp>
        <p:nvGrpSpPr>
          <p:cNvPr id="17" name="Group 17"/>
          <p:cNvGrpSpPr/>
          <p:nvPr/>
        </p:nvGrpSpPr>
        <p:grpSpPr>
          <a:xfrm>
            <a:off x="1755275" y="1906726"/>
            <a:ext cx="9848900" cy="1084824"/>
            <a:chOff x="0" y="0"/>
            <a:chExt cx="13131867" cy="1446431"/>
          </a:xfrm>
        </p:grpSpPr>
        <p:grpSp>
          <p:nvGrpSpPr>
            <p:cNvPr id="18" name="Group 18"/>
            <p:cNvGrpSpPr/>
            <p:nvPr/>
          </p:nvGrpSpPr>
          <p:grpSpPr>
            <a:xfrm>
              <a:off x="890762" y="30886"/>
              <a:ext cx="11757039" cy="1384659"/>
              <a:chOff x="0" y="0"/>
              <a:chExt cx="12939964" cy="1523976"/>
            </a:xfrm>
          </p:grpSpPr>
          <p:sp>
            <p:nvSpPr>
              <p:cNvPr id="19" name="Freeform 19"/>
              <p:cNvSpPr/>
              <p:nvPr/>
            </p:nvSpPr>
            <p:spPr>
              <a:xfrm>
                <a:off x="0" y="0"/>
                <a:ext cx="12939964" cy="1523976"/>
              </a:xfrm>
              <a:custGeom>
                <a:avLst/>
                <a:gdLst/>
                <a:ahLst/>
                <a:cxnLst/>
                <a:rect l="l" t="t" r="r" b="b"/>
                <a:pathLst>
                  <a:path w="12939964" h="1523976">
                    <a:moveTo>
                      <a:pt x="0" y="0"/>
                    </a:moveTo>
                    <a:lnTo>
                      <a:pt x="0" y="1523976"/>
                    </a:lnTo>
                    <a:lnTo>
                      <a:pt x="12939964" y="1523976"/>
                    </a:lnTo>
                    <a:lnTo>
                      <a:pt x="12939964" y="0"/>
                    </a:lnTo>
                    <a:lnTo>
                      <a:pt x="0" y="0"/>
                    </a:lnTo>
                    <a:close/>
                    <a:moveTo>
                      <a:pt x="12879004" y="1463016"/>
                    </a:moveTo>
                    <a:lnTo>
                      <a:pt x="59690" y="1463016"/>
                    </a:lnTo>
                    <a:lnTo>
                      <a:pt x="59690" y="59690"/>
                    </a:lnTo>
                    <a:lnTo>
                      <a:pt x="12879004" y="59690"/>
                    </a:lnTo>
                    <a:lnTo>
                      <a:pt x="12879004" y="1463016"/>
                    </a:lnTo>
                    <a:close/>
                  </a:path>
                </a:pathLst>
              </a:custGeom>
              <a:solidFill>
                <a:srgbClr val="FFFFFF"/>
              </a:solidFill>
            </p:spPr>
          </p:sp>
        </p:grpSp>
        <p:pic>
          <p:nvPicPr>
            <p:cNvPr id="20" name="Picture 2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485424" cy="1446431"/>
            </a:xfrm>
            <a:prstGeom prst="rect">
              <a:avLst/>
            </a:prstGeom>
          </p:spPr>
        </p:pic>
        <p:sp>
          <p:nvSpPr>
            <p:cNvPr id="21" name="TextBox 21"/>
            <p:cNvSpPr txBox="1"/>
            <p:nvPr/>
          </p:nvSpPr>
          <p:spPr>
            <a:xfrm>
              <a:off x="1814319" y="452621"/>
              <a:ext cx="11317548" cy="579289"/>
            </a:xfrm>
            <a:prstGeom prst="rect">
              <a:avLst/>
            </a:prstGeom>
          </p:spPr>
          <p:txBody>
            <a:bodyPr lIns="0" tIns="0" rIns="0" bIns="0" rtlCol="0" anchor="t">
              <a:spAutoFit/>
            </a:bodyPr>
            <a:lstStyle/>
            <a:p>
              <a:pPr>
                <a:lnSpc>
                  <a:spcPts val="3223"/>
                </a:lnSpc>
              </a:pPr>
              <a:r>
                <a:rPr lang="en-US" sz="3099">
                  <a:solidFill>
                    <a:srgbClr val="FFFFFF"/>
                  </a:solidFill>
                  <a:latin typeface="Montserrat Semi-Bold"/>
                </a:rPr>
                <a:t>Thuật toán KNN trên KD-tree</a:t>
              </a:r>
            </a:p>
          </p:txBody>
        </p:sp>
      </p:grpSp>
      <p:grpSp>
        <p:nvGrpSpPr>
          <p:cNvPr id="22" name="Group 22"/>
          <p:cNvGrpSpPr/>
          <p:nvPr/>
        </p:nvGrpSpPr>
        <p:grpSpPr>
          <a:xfrm>
            <a:off x="1170779" y="3521606"/>
            <a:ext cx="10070347" cy="1084824"/>
            <a:chOff x="0" y="0"/>
            <a:chExt cx="13427129" cy="1446431"/>
          </a:xfrm>
        </p:grpSpPr>
        <p:grpSp>
          <p:nvGrpSpPr>
            <p:cNvPr id="23" name="Group 23"/>
            <p:cNvGrpSpPr/>
            <p:nvPr/>
          </p:nvGrpSpPr>
          <p:grpSpPr>
            <a:xfrm>
              <a:off x="1670090" y="61772"/>
              <a:ext cx="11757039" cy="1384659"/>
              <a:chOff x="0" y="0"/>
              <a:chExt cx="12939964" cy="1523976"/>
            </a:xfrm>
          </p:grpSpPr>
          <p:sp>
            <p:nvSpPr>
              <p:cNvPr id="24" name="Freeform 24"/>
              <p:cNvSpPr/>
              <p:nvPr/>
            </p:nvSpPr>
            <p:spPr>
              <a:xfrm>
                <a:off x="0" y="0"/>
                <a:ext cx="12939964" cy="1523976"/>
              </a:xfrm>
              <a:custGeom>
                <a:avLst/>
                <a:gdLst/>
                <a:ahLst/>
                <a:cxnLst/>
                <a:rect l="l" t="t" r="r" b="b"/>
                <a:pathLst>
                  <a:path w="12939964" h="1523976">
                    <a:moveTo>
                      <a:pt x="0" y="0"/>
                    </a:moveTo>
                    <a:lnTo>
                      <a:pt x="0" y="1523976"/>
                    </a:lnTo>
                    <a:lnTo>
                      <a:pt x="12939964" y="1523976"/>
                    </a:lnTo>
                    <a:lnTo>
                      <a:pt x="12939964" y="0"/>
                    </a:lnTo>
                    <a:lnTo>
                      <a:pt x="0" y="0"/>
                    </a:lnTo>
                    <a:close/>
                    <a:moveTo>
                      <a:pt x="12879004" y="1463016"/>
                    </a:moveTo>
                    <a:lnTo>
                      <a:pt x="59690" y="1463016"/>
                    </a:lnTo>
                    <a:lnTo>
                      <a:pt x="59690" y="59690"/>
                    </a:lnTo>
                    <a:lnTo>
                      <a:pt x="12879004" y="59690"/>
                    </a:lnTo>
                    <a:lnTo>
                      <a:pt x="12879004" y="1463016"/>
                    </a:lnTo>
                    <a:close/>
                  </a:path>
                </a:pathLst>
              </a:custGeom>
              <a:solidFill>
                <a:srgbClr val="FFFFFF"/>
              </a:solidFill>
            </p:spPr>
          </p:sp>
        </p:grpSp>
        <p:pic>
          <p:nvPicPr>
            <p:cNvPr id="25" name="Picture 2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79328" y="0"/>
              <a:ext cx="1485424" cy="1446431"/>
            </a:xfrm>
            <a:prstGeom prst="rect">
              <a:avLst/>
            </a:prstGeom>
          </p:spPr>
        </p:pic>
        <p:sp>
          <p:nvSpPr>
            <p:cNvPr id="26" name="TextBox 26"/>
            <p:cNvSpPr txBox="1"/>
            <p:nvPr/>
          </p:nvSpPr>
          <p:spPr>
            <a:xfrm>
              <a:off x="0" y="347084"/>
              <a:ext cx="11317548" cy="685589"/>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Montserrat Semi-Bold"/>
                </a:rPr>
                <a:t>Thuật toán Naive-KNN</a:t>
              </a:r>
            </a:p>
          </p:txBody>
        </p:sp>
      </p:grpSp>
      <p:grpSp>
        <p:nvGrpSpPr>
          <p:cNvPr id="27" name="Group 27"/>
          <p:cNvGrpSpPr/>
          <p:nvPr/>
        </p:nvGrpSpPr>
        <p:grpSpPr>
          <a:xfrm>
            <a:off x="1755275" y="5039282"/>
            <a:ext cx="9848900" cy="1190716"/>
            <a:chOff x="0" y="0"/>
            <a:chExt cx="13131867" cy="1587621"/>
          </a:xfrm>
        </p:grpSpPr>
        <p:grpSp>
          <p:nvGrpSpPr>
            <p:cNvPr id="28" name="Group 28"/>
            <p:cNvGrpSpPr/>
            <p:nvPr/>
          </p:nvGrpSpPr>
          <p:grpSpPr>
            <a:xfrm>
              <a:off x="890762" y="202961"/>
              <a:ext cx="11757039" cy="1384659"/>
              <a:chOff x="0" y="0"/>
              <a:chExt cx="12939964" cy="1523976"/>
            </a:xfrm>
          </p:grpSpPr>
          <p:sp>
            <p:nvSpPr>
              <p:cNvPr id="29" name="Freeform 29"/>
              <p:cNvSpPr/>
              <p:nvPr/>
            </p:nvSpPr>
            <p:spPr>
              <a:xfrm>
                <a:off x="0" y="0"/>
                <a:ext cx="12939964" cy="1523976"/>
              </a:xfrm>
              <a:custGeom>
                <a:avLst/>
                <a:gdLst/>
                <a:ahLst/>
                <a:cxnLst/>
                <a:rect l="l" t="t" r="r" b="b"/>
                <a:pathLst>
                  <a:path w="12939964" h="1523976">
                    <a:moveTo>
                      <a:pt x="0" y="0"/>
                    </a:moveTo>
                    <a:lnTo>
                      <a:pt x="0" y="1523976"/>
                    </a:lnTo>
                    <a:lnTo>
                      <a:pt x="12939964" y="1523976"/>
                    </a:lnTo>
                    <a:lnTo>
                      <a:pt x="12939964" y="0"/>
                    </a:lnTo>
                    <a:lnTo>
                      <a:pt x="0" y="0"/>
                    </a:lnTo>
                    <a:close/>
                    <a:moveTo>
                      <a:pt x="12879004" y="1463016"/>
                    </a:moveTo>
                    <a:lnTo>
                      <a:pt x="59690" y="1463016"/>
                    </a:lnTo>
                    <a:lnTo>
                      <a:pt x="59690" y="59690"/>
                    </a:lnTo>
                    <a:lnTo>
                      <a:pt x="12879004" y="59690"/>
                    </a:lnTo>
                    <a:lnTo>
                      <a:pt x="12879004" y="1463016"/>
                    </a:lnTo>
                    <a:close/>
                  </a:path>
                </a:pathLst>
              </a:custGeom>
              <a:solidFill>
                <a:srgbClr val="FFFFFF"/>
              </a:solidFill>
            </p:spPr>
          </p:sp>
        </p:grpSp>
        <p:pic>
          <p:nvPicPr>
            <p:cNvPr id="30" name="Picture 3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485424" cy="1446431"/>
            </a:xfrm>
            <a:prstGeom prst="rect">
              <a:avLst/>
            </a:prstGeom>
          </p:spPr>
        </p:pic>
        <p:sp>
          <p:nvSpPr>
            <p:cNvPr id="31" name="TextBox 31"/>
            <p:cNvSpPr txBox="1"/>
            <p:nvPr/>
          </p:nvSpPr>
          <p:spPr>
            <a:xfrm>
              <a:off x="1814319" y="624696"/>
              <a:ext cx="11317548" cy="579289"/>
            </a:xfrm>
            <a:prstGeom prst="rect">
              <a:avLst/>
            </a:prstGeom>
          </p:spPr>
          <p:txBody>
            <a:bodyPr lIns="0" tIns="0" rIns="0" bIns="0" rtlCol="0" anchor="t">
              <a:spAutoFit/>
            </a:bodyPr>
            <a:lstStyle/>
            <a:p>
              <a:pPr>
                <a:lnSpc>
                  <a:spcPts val="3223"/>
                </a:lnSpc>
              </a:pPr>
              <a:r>
                <a:rPr lang="en-US" sz="3099">
                  <a:solidFill>
                    <a:srgbClr val="FFFFFF"/>
                  </a:solidFill>
                  <a:latin typeface="Montserrat Semi-Bold"/>
                </a:rPr>
                <a:t>So sánh 2 thuật toán</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416803" flipH="1" flipV="1">
            <a:off x="-2350605" y="6528075"/>
            <a:ext cx="7900594" cy="7900594"/>
          </a:xfrm>
          <a:prstGeom prst="rect">
            <a:avLst/>
          </a:prstGeom>
        </p:spPr>
      </p:pic>
      <p:grpSp>
        <p:nvGrpSpPr>
          <p:cNvPr id="3" name="Group 3"/>
          <p:cNvGrpSpPr/>
          <p:nvPr/>
        </p:nvGrpSpPr>
        <p:grpSpPr>
          <a:xfrm>
            <a:off x="258990" y="1056875"/>
            <a:ext cx="2681403" cy="3998234"/>
            <a:chOff x="0" y="0"/>
            <a:chExt cx="3575204" cy="5330978"/>
          </a:xfrm>
        </p:grpSpPr>
        <p:grpSp>
          <p:nvGrpSpPr>
            <p:cNvPr id="4" name="Group 4"/>
            <p:cNvGrpSpPr/>
            <p:nvPr/>
          </p:nvGrpSpPr>
          <p:grpSpPr>
            <a:xfrm>
              <a:off x="232432" y="778881"/>
              <a:ext cx="3342772" cy="4552097"/>
              <a:chOff x="0" y="0"/>
              <a:chExt cx="1249978" cy="1702186"/>
            </a:xfrm>
          </p:grpSpPr>
          <p:sp>
            <p:nvSpPr>
              <p:cNvPr id="5" name="Freeform 5"/>
              <p:cNvSpPr/>
              <p:nvPr/>
            </p:nvSpPr>
            <p:spPr>
              <a:xfrm>
                <a:off x="0" y="0"/>
                <a:ext cx="1249977" cy="1702186"/>
              </a:xfrm>
              <a:custGeom>
                <a:avLst/>
                <a:gdLst/>
                <a:ahLst/>
                <a:cxnLst/>
                <a:rect l="l" t="t" r="r" b="b"/>
                <a:pathLst>
                  <a:path w="1249977" h="1702186">
                    <a:moveTo>
                      <a:pt x="0" y="0"/>
                    </a:moveTo>
                    <a:lnTo>
                      <a:pt x="1249977" y="0"/>
                    </a:lnTo>
                    <a:lnTo>
                      <a:pt x="1249977" y="1702186"/>
                    </a:lnTo>
                    <a:lnTo>
                      <a:pt x="0" y="1702186"/>
                    </a:lnTo>
                    <a:close/>
                  </a:path>
                </a:pathLst>
              </a:custGeom>
              <a:solidFill>
                <a:srgbClr val="D3A29D"/>
              </a:solidFill>
            </p:spPr>
          </p:sp>
        </p:grpSp>
        <p:grpSp>
          <p:nvGrpSpPr>
            <p:cNvPr id="6" name="Group 6"/>
            <p:cNvGrpSpPr>
              <a:grpSpLocks noChangeAspect="1"/>
            </p:cNvGrpSpPr>
            <p:nvPr/>
          </p:nvGrpSpPr>
          <p:grpSpPr>
            <a:xfrm>
              <a:off x="1286927" y="0"/>
              <a:ext cx="1233781" cy="1233781"/>
              <a:chOff x="0" y="0"/>
              <a:chExt cx="495300" cy="495300"/>
            </a:xfrm>
          </p:grpSpPr>
          <p:sp>
            <p:nvSpPr>
              <p:cNvPr id="7" name="Freeform 7"/>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8EBDB"/>
              </a:solidFill>
            </p:spPr>
          </p:sp>
          <p:sp>
            <p:nvSpPr>
              <p:cNvPr id="8" name="Freeform 8"/>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D3A29D"/>
              </a:solidFill>
            </p:spPr>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0797" y="280668"/>
              <a:ext cx="672445" cy="672445"/>
            </a:xfrm>
            <a:prstGeom prst="rect">
              <a:avLst/>
            </a:prstGeom>
          </p:spPr>
        </p:pic>
        <p:sp>
          <p:nvSpPr>
            <p:cNvPr id="10" name="TextBox 10"/>
            <p:cNvSpPr txBox="1"/>
            <p:nvPr/>
          </p:nvSpPr>
          <p:spPr>
            <a:xfrm>
              <a:off x="0" y="1428857"/>
              <a:ext cx="3575204" cy="525145"/>
            </a:xfrm>
            <a:prstGeom prst="rect">
              <a:avLst/>
            </a:prstGeom>
          </p:spPr>
          <p:txBody>
            <a:bodyPr lIns="0" tIns="0" rIns="0" bIns="0" rtlCol="0" anchor="t">
              <a:spAutoFit/>
            </a:bodyPr>
            <a:lstStyle/>
            <a:p>
              <a:pPr algn="ctr">
                <a:lnSpc>
                  <a:spcPts val="3359"/>
                </a:lnSpc>
              </a:pPr>
              <a:r>
                <a:rPr lang="en-US" sz="2400" spc="240">
                  <a:solidFill>
                    <a:srgbClr val="6D4C44"/>
                  </a:solidFill>
                  <a:latin typeface="Montserrat Classic Bold"/>
                </a:rPr>
                <a:t>STEP 1</a:t>
              </a:r>
            </a:p>
          </p:txBody>
        </p:sp>
        <p:sp>
          <p:nvSpPr>
            <p:cNvPr id="11" name="AutoShape 11"/>
            <p:cNvSpPr/>
            <p:nvPr/>
          </p:nvSpPr>
          <p:spPr>
            <a:xfrm>
              <a:off x="600979" y="2202654"/>
              <a:ext cx="2536620" cy="0"/>
            </a:xfrm>
            <a:prstGeom prst="line">
              <a:avLst/>
            </a:prstGeom>
            <a:ln w="63500" cap="rnd">
              <a:solidFill>
                <a:srgbClr val="F8EBDB"/>
              </a:solidFill>
              <a:prstDash val="sysDot"/>
              <a:headEnd type="none" w="sm" len="sm"/>
              <a:tailEnd type="none" w="sm" len="sm"/>
            </a:ln>
          </p:spPr>
        </p:sp>
        <p:sp>
          <p:nvSpPr>
            <p:cNvPr id="12" name="TextBox 12"/>
            <p:cNvSpPr txBox="1"/>
            <p:nvPr/>
          </p:nvSpPr>
          <p:spPr>
            <a:xfrm>
              <a:off x="232432" y="2604802"/>
              <a:ext cx="3342772" cy="1834044"/>
            </a:xfrm>
            <a:prstGeom prst="rect">
              <a:avLst/>
            </a:prstGeom>
          </p:spPr>
          <p:txBody>
            <a:bodyPr lIns="0" tIns="0" rIns="0" bIns="0" rtlCol="0" anchor="t">
              <a:spAutoFit/>
            </a:bodyPr>
            <a:lstStyle/>
            <a:p>
              <a:pPr algn="ctr">
                <a:lnSpc>
                  <a:spcPts val="3720"/>
                </a:lnSpc>
              </a:pPr>
              <a:r>
                <a:rPr lang="en-US" sz="2657">
                  <a:solidFill>
                    <a:srgbClr val="6D4C44"/>
                  </a:solidFill>
                  <a:latin typeface="Montserrat Classic"/>
                </a:rPr>
                <a:t>Kiểm tra K-D tree có tồn tại hay không.</a:t>
              </a:r>
            </a:p>
          </p:txBody>
        </p:sp>
      </p:grpSp>
      <p:grpSp>
        <p:nvGrpSpPr>
          <p:cNvPr id="13" name="Group 13"/>
          <p:cNvGrpSpPr/>
          <p:nvPr/>
        </p:nvGrpSpPr>
        <p:grpSpPr>
          <a:xfrm>
            <a:off x="1956422" y="5331648"/>
            <a:ext cx="2681403" cy="3926652"/>
            <a:chOff x="0" y="0"/>
            <a:chExt cx="3575204" cy="5235536"/>
          </a:xfrm>
        </p:grpSpPr>
        <p:grpSp>
          <p:nvGrpSpPr>
            <p:cNvPr id="14" name="Group 14"/>
            <p:cNvGrpSpPr/>
            <p:nvPr/>
          </p:nvGrpSpPr>
          <p:grpSpPr>
            <a:xfrm>
              <a:off x="77474" y="577924"/>
              <a:ext cx="3420255" cy="4657612"/>
              <a:chOff x="0" y="0"/>
              <a:chExt cx="1249978" cy="1702186"/>
            </a:xfrm>
          </p:grpSpPr>
          <p:sp>
            <p:nvSpPr>
              <p:cNvPr id="15" name="Freeform 15"/>
              <p:cNvSpPr/>
              <p:nvPr/>
            </p:nvSpPr>
            <p:spPr>
              <a:xfrm>
                <a:off x="0" y="0"/>
                <a:ext cx="1249977" cy="1702186"/>
              </a:xfrm>
              <a:custGeom>
                <a:avLst/>
                <a:gdLst/>
                <a:ahLst/>
                <a:cxnLst/>
                <a:rect l="l" t="t" r="r" b="b"/>
                <a:pathLst>
                  <a:path w="1249977" h="1702186">
                    <a:moveTo>
                      <a:pt x="0" y="0"/>
                    </a:moveTo>
                    <a:lnTo>
                      <a:pt x="1249977" y="0"/>
                    </a:lnTo>
                    <a:lnTo>
                      <a:pt x="1249977" y="1702186"/>
                    </a:lnTo>
                    <a:lnTo>
                      <a:pt x="0" y="1702186"/>
                    </a:lnTo>
                    <a:close/>
                  </a:path>
                </a:pathLst>
              </a:custGeom>
              <a:solidFill>
                <a:srgbClr val="EECC8C"/>
              </a:solidFill>
            </p:spPr>
          </p:sp>
        </p:grpSp>
        <p:grpSp>
          <p:nvGrpSpPr>
            <p:cNvPr id="16" name="Group 16"/>
            <p:cNvGrpSpPr>
              <a:grpSpLocks noChangeAspect="1"/>
            </p:cNvGrpSpPr>
            <p:nvPr/>
          </p:nvGrpSpPr>
          <p:grpSpPr>
            <a:xfrm>
              <a:off x="1248419" y="0"/>
              <a:ext cx="1155849" cy="1155849"/>
              <a:chOff x="0" y="0"/>
              <a:chExt cx="495300" cy="495300"/>
            </a:xfrm>
          </p:grpSpPr>
          <p:sp>
            <p:nvSpPr>
              <p:cNvPr id="17" name="Freeform 17"/>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8EBDB"/>
              </a:solidFill>
            </p:spPr>
          </p:sp>
          <p:sp>
            <p:nvSpPr>
              <p:cNvPr id="18" name="Freeform 18"/>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BDD1C5"/>
              </a:solidFill>
            </p:spPr>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7244" y="166811"/>
              <a:ext cx="718199" cy="764041"/>
            </a:xfrm>
            <a:prstGeom prst="rect">
              <a:avLst/>
            </a:prstGeom>
          </p:spPr>
        </p:pic>
        <p:sp>
          <p:nvSpPr>
            <p:cNvPr id="20" name="TextBox 20"/>
            <p:cNvSpPr txBox="1"/>
            <p:nvPr/>
          </p:nvSpPr>
          <p:spPr>
            <a:xfrm>
              <a:off x="0" y="1221279"/>
              <a:ext cx="3575204" cy="525145"/>
            </a:xfrm>
            <a:prstGeom prst="rect">
              <a:avLst/>
            </a:prstGeom>
          </p:spPr>
          <p:txBody>
            <a:bodyPr lIns="0" tIns="0" rIns="0" bIns="0" rtlCol="0" anchor="t">
              <a:spAutoFit/>
            </a:bodyPr>
            <a:lstStyle/>
            <a:p>
              <a:pPr algn="ctr">
                <a:lnSpc>
                  <a:spcPts val="3359"/>
                </a:lnSpc>
              </a:pPr>
              <a:r>
                <a:rPr lang="en-US" sz="2400" spc="240">
                  <a:solidFill>
                    <a:srgbClr val="6D4C44"/>
                  </a:solidFill>
                  <a:latin typeface="Montserrat Classic Bold"/>
                </a:rPr>
                <a:t>STEP 2</a:t>
              </a:r>
            </a:p>
          </p:txBody>
        </p:sp>
        <p:sp>
          <p:nvSpPr>
            <p:cNvPr id="21" name="AutoShape 21"/>
            <p:cNvSpPr/>
            <p:nvPr/>
          </p:nvSpPr>
          <p:spPr>
            <a:xfrm>
              <a:off x="740426" y="1948485"/>
              <a:ext cx="2171836" cy="0"/>
            </a:xfrm>
            <a:prstGeom prst="line">
              <a:avLst/>
            </a:prstGeom>
            <a:ln w="63500" cap="rnd">
              <a:solidFill>
                <a:srgbClr val="F8EBDB"/>
              </a:solidFill>
              <a:prstDash val="sysDot"/>
              <a:headEnd type="none" w="sm" len="sm"/>
              <a:tailEnd type="none" w="sm" len="sm"/>
            </a:ln>
          </p:spPr>
        </p:sp>
        <p:sp>
          <p:nvSpPr>
            <p:cNvPr id="22" name="TextBox 22"/>
            <p:cNvSpPr txBox="1"/>
            <p:nvPr/>
          </p:nvSpPr>
          <p:spPr>
            <a:xfrm>
              <a:off x="154958" y="2363806"/>
              <a:ext cx="3342772" cy="2456344"/>
            </a:xfrm>
            <a:prstGeom prst="rect">
              <a:avLst/>
            </a:prstGeom>
          </p:spPr>
          <p:txBody>
            <a:bodyPr lIns="0" tIns="0" rIns="0" bIns="0" rtlCol="0" anchor="t">
              <a:spAutoFit/>
            </a:bodyPr>
            <a:lstStyle/>
            <a:p>
              <a:pPr algn="ctr">
                <a:lnSpc>
                  <a:spcPts val="3720"/>
                </a:lnSpc>
              </a:pPr>
              <a:r>
                <a:rPr lang="en-US" sz="2657">
                  <a:solidFill>
                    <a:srgbClr val="6D4C44"/>
                  </a:solidFill>
                  <a:latin typeface="Montserrat Classic"/>
                </a:rPr>
                <a:t>Kiểm tra xem node đang tìm nằm bên trái hay bên phải.</a:t>
              </a:r>
            </a:p>
          </p:txBody>
        </p:sp>
      </p:grpSp>
      <p:grpSp>
        <p:nvGrpSpPr>
          <p:cNvPr id="23" name="Group 23"/>
          <p:cNvGrpSpPr/>
          <p:nvPr/>
        </p:nvGrpSpPr>
        <p:grpSpPr>
          <a:xfrm>
            <a:off x="4312374" y="1195272"/>
            <a:ext cx="2681403" cy="3980216"/>
            <a:chOff x="0" y="0"/>
            <a:chExt cx="3575204" cy="5306955"/>
          </a:xfrm>
        </p:grpSpPr>
        <p:grpSp>
          <p:nvGrpSpPr>
            <p:cNvPr id="24" name="Group 24"/>
            <p:cNvGrpSpPr/>
            <p:nvPr/>
          </p:nvGrpSpPr>
          <p:grpSpPr>
            <a:xfrm>
              <a:off x="125934" y="609832"/>
              <a:ext cx="3449270" cy="4697123"/>
              <a:chOff x="0" y="0"/>
              <a:chExt cx="1249978" cy="1702186"/>
            </a:xfrm>
          </p:grpSpPr>
          <p:sp>
            <p:nvSpPr>
              <p:cNvPr id="25" name="Freeform 25"/>
              <p:cNvSpPr/>
              <p:nvPr/>
            </p:nvSpPr>
            <p:spPr>
              <a:xfrm>
                <a:off x="0" y="0"/>
                <a:ext cx="1249977" cy="1702186"/>
              </a:xfrm>
              <a:custGeom>
                <a:avLst/>
                <a:gdLst/>
                <a:ahLst/>
                <a:cxnLst/>
                <a:rect l="l" t="t" r="r" b="b"/>
                <a:pathLst>
                  <a:path w="1249977" h="1702186">
                    <a:moveTo>
                      <a:pt x="0" y="0"/>
                    </a:moveTo>
                    <a:lnTo>
                      <a:pt x="1249977" y="0"/>
                    </a:lnTo>
                    <a:lnTo>
                      <a:pt x="1249977" y="1702186"/>
                    </a:lnTo>
                    <a:lnTo>
                      <a:pt x="0" y="1702186"/>
                    </a:lnTo>
                    <a:close/>
                  </a:path>
                </a:pathLst>
              </a:custGeom>
              <a:solidFill>
                <a:srgbClr val="9EABA2"/>
              </a:solidFill>
            </p:spPr>
          </p:sp>
        </p:grpSp>
        <p:grpSp>
          <p:nvGrpSpPr>
            <p:cNvPr id="26" name="Group 26"/>
            <p:cNvGrpSpPr>
              <a:grpSpLocks noChangeAspect="1"/>
            </p:cNvGrpSpPr>
            <p:nvPr/>
          </p:nvGrpSpPr>
          <p:grpSpPr>
            <a:xfrm>
              <a:off x="1240737" y="0"/>
              <a:ext cx="1219663" cy="1219663"/>
              <a:chOff x="0" y="0"/>
              <a:chExt cx="495300" cy="495300"/>
            </a:xfrm>
          </p:grpSpPr>
          <p:sp>
            <p:nvSpPr>
              <p:cNvPr id="27" name="Freeform 27"/>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8EBDB"/>
              </a:solidFill>
            </p:spPr>
          </p:sp>
          <p:sp>
            <p:nvSpPr>
              <p:cNvPr id="28" name="Freeform 28"/>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9EABA2"/>
              </a:solidFill>
            </p:spPr>
          </p:sp>
        </p:grpSp>
        <p:pic>
          <p:nvPicPr>
            <p:cNvPr id="29" name="Picture 2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11148" y="170411"/>
              <a:ext cx="878842" cy="878842"/>
            </a:xfrm>
            <a:prstGeom prst="rect">
              <a:avLst/>
            </a:prstGeom>
          </p:spPr>
        </p:pic>
        <p:sp>
          <p:nvSpPr>
            <p:cNvPr id="30" name="AutoShape 30"/>
            <p:cNvSpPr/>
            <p:nvPr/>
          </p:nvSpPr>
          <p:spPr>
            <a:xfrm>
              <a:off x="686908" y="2081625"/>
              <a:ext cx="2207444" cy="0"/>
            </a:xfrm>
            <a:prstGeom prst="line">
              <a:avLst/>
            </a:prstGeom>
            <a:ln w="63500" cap="rnd">
              <a:solidFill>
                <a:srgbClr val="F8EBDB"/>
              </a:solidFill>
              <a:prstDash val="sysDot"/>
              <a:headEnd type="none" w="sm" len="sm"/>
              <a:tailEnd type="none" w="sm" len="sm"/>
            </a:ln>
          </p:spPr>
        </p:sp>
        <p:sp>
          <p:nvSpPr>
            <p:cNvPr id="31" name="TextBox 31"/>
            <p:cNvSpPr txBox="1"/>
            <p:nvPr/>
          </p:nvSpPr>
          <p:spPr>
            <a:xfrm>
              <a:off x="0" y="1244328"/>
              <a:ext cx="3575204" cy="525145"/>
            </a:xfrm>
            <a:prstGeom prst="rect">
              <a:avLst/>
            </a:prstGeom>
          </p:spPr>
          <p:txBody>
            <a:bodyPr lIns="0" tIns="0" rIns="0" bIns="0" rtlCol="0" anchor="t">
              <a:spAutoFit/>
            </a:bodyPr>
            <a:lstStyle/>
            <a:p>
              <a:pPr algn="ctr">
                <a:lnSpc>
                  <a:spcPts val="3359"/>
                </a:lnSpc>
              </a:pPr>
              <a:r>
                <a:rPr lang="en-US" sz="2400" spc="240">
                  <a:solidFill>
                    <a:srgbClr val="6D4C44"/>
                  </a:solidFill>
                  <a:latin typeface="Montserrat Classic Bold"/>
                </a:rPr>
                <a:t>STEP 3</a:t>
              </a:r>
            </a:p>
          </p:txBody>
        </p:sp>
        <p:sp>
          <p:nvSpPr>
            <p:cNvPr id="32" name="TextBox 32"/>
            <p:cNvSpPr txBox="1"/>
            <p:nvPr/>
          </p:nvSpPr>
          <p:spPr>
            <a:xfrm>
              <a:off x="119244" y="2420273"/>
              <a:ext cx="3342772" cy="1827937"/>
            </a:xfrm>
            <a:prstGeom prst="rect">
              <a:avLst/>
            </a:prstGeom>
          </p:spPr>
          <p:txBody>
            <a:bodyPr lIns="0" tIns="0" rIns="0" bIns="0" rtlCol="0" anchor="t">
              <a:spAutoFit/>
            </a:bodyPr>
            <a:lstStyle/>
            <a:p>
              <a:pPr algn="ctr">
                <a:lnSpc>
                  <a:spcPts val="3720"/>
                </a:lnSpc>
              </a:pPr>
              <a:r>
                <a:rPr lang="en-US" sz="2657">
                  <a:solidFill>
                    <a:srgbClr val="6D4C44"/>
                  </a:solidFill>
                  <a:latin typeface="Montserrat Classic"/>
                </a:rPr>
                <a:t>Cập nhật lại node best và best_dist.</a:t>
              </a:r>
            </a:p>
          </p:txBody>
        </p:sp>
      </p:grpSp>
      <p:grpSp>
        <p:nvGrpSpPr>
          <p:cNvPr id="33" name="Group 33"/>
          <p:cNvGrpSpPr/>
          <p:nvPr/>
        </p:nvGrpSpPr>
        <p:grpSpPr>
          <a:xfrm>
            <a:off x="7639960" y="-368155"/>
            <a:ext cx="12252810" cy="10846526"/>
            <a:chOff x="0" y="0"/>
            <a:chExt cx="16337080" cy="14462035"/>
          </a:xfrm>
        </p:grpSpPr>
        <p:pic>
          <p:nvPicPr>
            <p:cNvPr id="34" name="Picture 3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59239" b="40690"/>
            <a:stretch>
              <a:fillRect/>
            </a:stretch>
          </p:blipFill>
          <p:spPr>
            <a:xfrm>
              <a:off x="4258343" y="0"/>
              <a:ext cx="9939044" cy="14462035"/>
            </a:xfrm>
            <a:prstGeom prst="rect">
              <a:avLst/>
            </a:prstGeom>
          </p:spPr>
        </p:pic>
        <p:pic>
          <p:nvPicPr>
            <p:cNvPr id="35" name="Picture 3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703956" y="0"/>
              <a:ext cx="5633124" cy="8906125"/>
            </a:xfrm>
            <a:prstGeom prst="rect">
              <a:avLst/>
            </a:prstGeom>
          </p:spPr>
        </p:pic>
        <p:sp>
          <p:nvSpPr>
            <p:cNvPr id="36" name="TextBox 36"/>
            <p:cNvSpPr txBox="1"/>
            <p:nvPr/>
          </p:nvSpPr>
          <p:spPr>
            <a:xfrm>
              <a:off x="2438370" y="1216044"/>
              <a:ext cx="8248316" cy="1015153"/>
            </a:xfrm>
            <a:prstGeom prst="rect">
              <a:avLst/>
            </a:prstGeom>
          </p:spPr>
          <p:txBody>
            <a:bodyPr lIns="0" tIns="0" rIns="0" bIns="0" rtlCol="0" anchor="t">
              <a:spAutoFit/>
            </a:bodyPr>
            <a:lstStyle/>
            <a:p>
              <a:pPr algn="ctr">
                <a:lnSpc>
                  <a:spcPts val="5600"/>
                </a:lnSpc>
              </a:pPr>
              <a:r>
                <a:rPr lang="en-US" sz="5600">
                  <a:solidFill>
                    <a:srgbClr val="FFFFFF"/>
                  </a:solidFill>
                  <a:latin typeface="Nourd Bold Bold"/>
                </a:rPr>
                <a:t>Guiding steps</a:t>
              </a:r>
            </a:p>
          </p:txBody>
        </p:sp>
        <p:pic>
          <p:nvPicPr>
            <p:cNvPr id="37" name="Picture 37"/>
            <p:cNvPicPr>
              <a:picLocks noChangeAspect="1"/>
            </p:cNvPicPr>
            <p:nvPr/>
          </p:nvPicPr>
          <p:blipFill>
            <a:blip r:embed="rId14"/>
            <a:srcRect t="9236" b="10282"/>
            <a:stretch>
              <a:fillRect/>
            </a:stretch>
          </p:blipFill>
          <p:spPr>
            <a:xfrm rot="9199936">
              <a:off x="469614" y="1185997"/>
              <a:ext cx="2258183" cy="960947"/>
            </a:xfrm>
            <a:prstGeom prst="rect">
              <a:avLst/>
            </a:prstGeom>
          </p:spPr>
        </p:pic>
        <p:pic>
          <p:nvPicPr>
            <p:cNvPr id="38" name="Picture 38"/>
            <p:cNvPicPr>
              <a:picLocks noChangeAspect="1"/>
            </p:cNvPicPr>
            <p:nvPr/>
          </p:nvPicPr>
          <p:blipFill>
            <a:blip r:embed="rId15"/>
            <a:srcRect l="3819" t="978" r="3819"/>
            <a:stretch>
              <a:fillRect/>
            </a:stretch>
          </p:blipFill>
          <p:spPr>
            <a:xfrm>
              <a:off x="0" y="2933160"/>
              <a:ext cx="13520518" cy="9666776"/>
            </a:xfrm>
            <a:prstGeom prst="rect">
              <a:avLst/>
            </a:prstGeom>
          </p:spPr>
        </p:pic>
        <p:sp>
          <p:nvSpPr>
            <p:cNvPr id="39" name="TextBox 39"/>
            <p:cNvSpPr txBox="1"/>
            <p:nvPr/>
          </p:nvSpPr>
          <p:spPr>
            <a:xfrm>
              <a:off x="3620979" y="11893604"/>
              <a:ext cx="10221105" cy="706332"/>
            </a:xfrm>
            <a:prstGeom prst="rect">
              <a:avLst/>
            </a:prstGeom>
          </p:spPr>
          <p:txBody>
            <a:bodyPr lIns="0" tIns="0" rIns="0" bIns="0" rtlCol="0" anchor="t">
              <a:spAutoFit/>
            </a:bodyPr>
            <a:lstStyle/>
            <a:p>
              <a:pPr>
                <a:lnSpc>
                  <a:spcPts val="3759"/>
                </a:lnSpc>
              </a:pPr>
              <a:r>
                <a:rPr lang="en-US" sz="3999">
                  <a:solidFill>
                    <a:srgbClr val="000000"/>
                  </a:solidFill>
                  <a:latin typeface="Montserrat Extra-Bold"/>
                </a:rPr>
                <a:t># KNN trên KD-Tree</a:t>
              </a:r>
            </a:p>
          </p:txBody>
        </p:sp>
        <p:pic>
          <p:nvPicPr>
            <p:cNvPr id="40" name="Picture 40"/>
            <p:cNvPicPr>
              <a:picLocks noChangeAspect="1"/>
            </p:cNvPicPr>
            <p:nvPr/>
          </p:nvPicPr>
          <p:blipFill>
            <a:blip r:embed="rId16"/>
            <a:srcRect b="3530"/>
            <a:stretch>
              <a:fillRect/>
            </a:stretch>
          </p:blipFill>
          <p:spPr>
            <a:xfrm>
              <a:off x="1598705" y="3376522"/>
              <a:ext cx="10781879" cy="7843768"/>
            </a:xfrm>
            <a:prstGeom prst="rect">
              <a:avLst/>
            </a:prstGeom>
          </p:spPr>
        </p:pic>
        <p:pic>
          <p:nvPicPr>
            <p:cNvPr id="41" name="Picture 4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2250505">
              <a:off x="11338251" y="1266620"/>
              <a:ext cx="2084667" cy="2084667"/>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9239" b="40690"/>
          <a:stretch>
            <a:fillRect/>
          </a:stretch>
        </p:blipFill>
        <p:spPr>
          <a:xfrm>
            <a:off x="10833717" y="-368155"/>
            <a:ext cx="7454283" cy="10846526"/>
          </a:xfrm>
          <a:prstGeom prst="rect">
            <a:avLst/>
          </a:prstGeom>
        </p:spPr>
      </p:pic>
      <p:pic>
        <p:nvPicPr>
          <p:cNvPr id="3" name="Picture 3"/>
          <p:cNvPicPr>
            <a:picLocks noChangeAspect="1"/>
          </p:cNvPicPr>
          <p:nvPr/>
        </p:nvPicPr>
        <p:blipFill>
          <a:blip r:embed="rId4"/>
          <a:srcRect l="3819" t="978" r="3819"/>
          <a:stretch>
            <a:fillRect/>
          </a:stretch>
        </p:blipFill>
        <p:spPr>
          <a:xfrm>
            <a:off x="7715346" y="1099101"/>
            <a:ext cx="10140388" cy="7250082"/>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560859" y="-583306"/>
            <a:ext cx="4224843" cy="6679593"/>
          </a:xfrm>
          <a:prstGeom prst="rect">
            <a:avLst/>
          </a:prstGeom>
        </p:spPr>
      </p:pic>
      <p:grpSp>
        <p:nvGrpSpPr>
          <p:cNvPr id="5" name="Group 5"/>
          <p:cNvGrpSpPr/>
          <p:nvPr/>
        </p:nvGrpSpPr>
        <p:grpSpPr>
          <a:xfrm>
            <a:off x="854376" y="1941926"/>
            <a:ext cx="2681403" cy="3859150"/>
            <a:chOff x="0" y="0"/>
            <a:chExt cx="3575204" cy="5145534"/>
          </a:xfrm>
        </p:grpSpPr>
        <p:grpSp>
          <p:nvGrpSpPr>
            <p:cNvPr id="6" name="Group 6"/>
            <p:cNvGrpSpPr/>
            <p:nvPr/>
          </p:nvGrpSpPr>
          <p:grpSpPr>
            <a:xfrm>
              <a:off x="171691" y="593436"/>
              <a:ext cx="3342772" cy="4552097"/>
              <a:chOff x="0" y="0"/>
              <a:chExt cx="1249978" cy="1702186"/>
            </a:xfrm>
          </p:grpSpPr>
          <p:sp>
            <p:nvSpPr>
              <p:cNvPr id="7" name="Freeform 7"/>
              <p:cNvSpPr/>
              <p:nvPr/>
            </p:nvSpPr>
            <p:spPr>
              <a:xfrm>
                <a:off x="0" y="0"/>
                <a:ext cx="1249977" cy="1702186"/>
              </a:xfrm>
              <a:custGeom>
                <a:avLst/>
                <a:gdLst/>
                <a:ahLst/>
                <a:cxnLst/>
                <a:rect l="l" t="t" r="r" b="b"/>
                <a:pathLst>
                  <a:path w="1249977" h="1702186">
                    <a:moveTo>
                      <a:pt x="0" y="0"/>
                    </a:moveTo>
                    <a:lnTo>
                      <a:pt x="1249977" y="0"/>
                    </a:lnTo>
                    <a:lnTo>
                      <a:pt x="1249977" y="1702186"/>
                    </a:lnTo>
                    <a:lnTo>
                      <a:pt x="0" y="1702186"/>
                    </a:lnTo>
                    <a:close/>
                  </a:path>
                </a:pathLst>
              </a:custGeom>
              <a:solidFill>
                <a:srgbClr val="D3A29D"/>
              </a:solidFill>
            </p:spPr>
          </p:sp>
        </p:grpSp>
        <p:grpSp>
          <p:nvGrpSpPr>
            <p:cNvPr id="8" name="Group 8"/>
            <p:cNvGrpSpPr>
              <a:grpSpLocks noChangeAspect="1"/>
            </p:cNvGrpSpPr>
            <p:nvPr/>
          </p:nvGrpSpPr>
          <p:grpSpPr>
            <a:xfrm>
              <a:off x="1226186" y="0"/>
              <a:ext cx="1233781" cy="1233781"/>
              <a:chOff x="0" y="0"/>
              <a:chExt cx="495300" cy="495300"/>
            </a:xfrm>
          </p:grpSpPr>
          <p:sp>
            <p:nvSpPr>
              <p:cNvPr id="9" name="Freeform 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8EBDB"/>
              </a:solidFill>
            </p:spPr>
          </p:sp>
          <p:sp>
            <p:nvSpPr>
              <p:cNvPr id="10" name="Freeform 1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D3A29D"/>
              </a:solidFill>
            </p:spPr>
          </p:sp>
        </p:grpSp>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06854" y="296414"/>
              <a:ext cx="672445" cy="672445"/>
            </a:xfrm>
            <a:prstGeom prst="rect">
              <a:avLst/>
            </a:prstGeom>
          </p:spPr>
        </p:pic>
        <p:sp>
          <p:nvSpPr>
            <p:cNvPr id="12" name="TextBox 12"/>
            <p:cNvSpPr txBox="1"/>
            <p:nvPr/>
          </p:nvSpPr>
          <p:spPr>
            <a:xfrm>
              <a:off x="0" y="1441045"/>
              <a:ext cx="3575204" cy="525145"/>
            </a:xfrm>
            <a:prstGeom prst="rect">
              <a:avLst/>
            </a:prstGeom>
          </p:spPr>
          <p:txBody>
            <a:bodyPr lIns="0" tIns="0" rIns="0" bIns="0" rtlCol="0" anchor="t">
              <a:spAutoFit/>
            </a:bodyPr>
            <a:lstStyle/>
            <a:p>
              <a:pPr algn="ctr">
                <a:lnSpc>
                  <a:spcPts val="3359"/>
                </a:lnSpc>
              </a:pPr>
              <a:r>
                <a:rPr lang="en-US" sz="2400" spc="240">
                  <a:solidFill>
                    <a:srgbClr val="6D4C44"/>
                  </a:solidFill>
                  <a:latin typeface="Montserrat Classic Bold"/>
                </a:rPr>
                <a:t>STEP 4</a:t>
              </a:r>
            </a:p>
          </p:txBody>
        </p:sp>
        <p:sp>
          <p:nvSpPr>
            <p:cNvPr id="13" name="AutoShape 13"/>
            <p:cNvSpPr/>
            <p:nvPr/>
          </p:nvSpPr>
          <p:spPr>
            <a:xfrm>
              <a:off x="574767" y="2320404"/>
              <a:ext cx="2536620" cy="0"/>
            </a:xfrm>
            <a:prstGeom prst="line">
              <a:avLst/>
            </a:prstGeom>
            <a:ln w="63500" cap="rnd">
              <a:solidFill>
                <a:srgbClr val="F8EBDB"/>
              </a:solidFill>
              <a:prstDash val="sysDot"/>
              <a:headEnd type="none" w="sm" len="sm"/>
              <a:tailEnd type="none" w="sm" len="sm"/>
            </a:ln>
          </p:spPr>
        </p:sp>
      </p:grpSp>
      <p:sp>
        <p:nvSpPr>
          <p:cNvPr id="14" name="TextBox 14"/>
          <p:cNvSpPr txBox="1"/>
          <p:nvPr/>
        </p:nvSpPr>
        <p:spPr>
          <a:xfrm>
            <a:off x="1028700" y="3835583"/>
            <a:ext cx="2507079" cy="456371"/>
          </a:xfrm>
          <a:prstGeom prst="rect">
            <a:avLst/>
          </a:prstGeom>
        </p:spPr>
        <p:txBody>
          <a:bodyPr lIns="0" tIns="0" rIns="0" bIns="0" rtlCol="0" anchor="t">
            <a:spAutoFit/>
          </a:bodyPr>
          <a:lstStyle/>
          <a:p>
            <a:pPr algn="ctr">
              <a:lnSpc>
                <a:spcPts val="3720"/>
              </a:lnSpc>
            </a:pPr>
            <a:r>
              <a:rPr lang="en-US" sz="2657">
                <a:solidFill>
                  <a:srgbClr val="6D4C44"/>
                </a:solidFill>
                <a:latin typeface="Montserrat Classic"/>
              </a:rPr>
              <a:t>Kiểm tra dx</a:t>
            </a:r>
          </a:p>
        </p:txBody>
      </p:sp>
      <p:grpSp>
        <p:nvGrpSpPr>
          <p:cNvPr id="15" name="Group 15"/>
          <p:cNvGrpSpPr/>
          <p:nvPr/>
        </p:nvGrpSpPr>
        <p:grpSpPr>
          <a:xfrm>
            <a:off x="-4173181" y="4724142"/>
            <a:ext cx="14519573" cy="11125717"/>
            <a:chOff x="0" y="0"/>
            <a:chExt cx="19359431" cy="14834289"/>
          </a:xfrm>
        </p:grpSpPr>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416803" flipH="1" flipV="1">
              <a:off x="2150082" y="2150082"/>
              <a:ext cx="10534125" cy="10534125"/>
            </a:xfrm>
            <a:prstGeom prst="rect">
              <a:avLst/>
            </a:prstGeom>
          </p:spPr>
        </p:pic>
        <p:sp>
          <p:nvSpPr>
            <p:cNvPr id="17" name="TextBox 17"/>
            <p:cNvSpPr txBox="1"/>
            <p:nvPr/>
          </p:nvSpPr>
          <p:spPr>
            <a:xfrm>
              <a:off x="2862799" y="2564055"/>
              <a:ext cx="16496632" cy="1034203"/>
            </a:xfrm>
            <a:prstGeom prst="rect">
              <a:avLst/>
            </a:prstGeom>
          </p:spPr>
          <p:txBody>
            <a:bodyPr lIns="0" tIns="0" rIns="0" bIns="0" rtlCol="0" anchor="t">
              <a:spAutoFit/>
            </a:bodyPr>
            <a:lstStyle/>
            <a:p>
              <a:pPr algn="ctr">
                <a:lnSpc>
                  <a:spcPts val="5600"/>
                </a:lnSpc>
              </a:pPr>
              <a:r>
                <a:rPr lang="en-US" sz="5600">
                  <a:solidFill>
                    <a:srgbClr val="FFFFFF"/>
                  </a:solidFill>
                  <a:latin typeface="Montserrat Classic Bold"/>
                </a:rPr>
                <a:t>Guiding steps</a:t>
              </a:r>
            </a:p>
          </p:txBody>
        </p:sp>
        <p:pic>
          <p:nvPicPr>
            <p:cNvPr id="18" name="Picture 18"/>
            <p:cNvPicPr>
              <a:picLocks noChangeAspect="1"/>
            </p:cNvPicPr>
            <p:nvPr/>
          </p:nvPicPr>
          <p:blipFill>
            <a:blip r:embed="rId11"/>
            <a:srcRect t="9236" b="10282"/>
            <a:stretch>
              <a:fillRect/>
            </a:stretch>
          </p:blipFill>
          <p:spPr>
            <a:xfrm rot="8477937">
              <a:off x="5502705" y="3117784"/>
              <a:ext cx="2258183" cy="960947"/>
            </a:xfrm>
            <a:prstGeom prst="rect">
              <a:avLst/>
            </a:prstGeom>
          </p:spPr>
        </p:pic>
      </p:grpSp>
      <p:grpSp>
        <p:nvGrpSpPr>
          <p:cNvPr id="19" name="Group 19"/>
          <p:cNvGrpSpPr/>
          <p:nvPr/>
        </p:nvGrpSpPr>
        <p:grpSpPr>
          <a:xfrm>
            <a:off x="4780090" y="1941926"/>
            <a:ext cx="2766406" cy="3859149"/>
            <a:chOff x="0" y="0"/>
            <a:chExt cx="3688541" cy="5145533"/>
          </a:xfrm>
        </p:grpSpPr>
        <p:grpSp>
          <p:nvGrpSpPr>
            <p:cNvPr id="20" name="Group 20"/>
            <p:cNvGrpSpPr/>
            <p:nvPr/>
          </p:nvGrpSpPr>
          <p:grpSpPr>
            <a:xfrm>
              <a:off x="0" y="593436"/>
              <a:ext cx="3449270" cy="4552097"/>
              <a:chOff x="0" y="0"/>
              <a:chExt cx="1249978" cy="1649630"/>
            </a:xfrm>
          </p:grpSpPr>
          <p:sp>
            <p:nvSpPr>
              <p:cNvPr id="21" name="Freeform 21"/>
              <p:cNvSpPr/>
              <p:nvPr/>
            </p:nvSpPr>
            <p:spPr>
              <a:xfrm>
                <a:off x="0" y="0"/>
                <a:ext cx="1249977" cy="1649630"/>
              </a:xfrm>
              <a:custGeom>
                <a:avLst/>
                <a:gdLst/>
                <a:ahLst/>
                <a:cxnLst/>
                <a:rect l="l" t="t" r="r" b="b"/>
                <a:pathLst>
                  <a:path w="1249977" h="1649630">
                    <a:moveTo>
                      <a:pt x="0" y="0"/>
                    </a:moveTo>
                    <a:lnTo>
                      <a:pt x="1249977" y="0"/>
                    </a:lnTo>
                    <a:lnTo>
                      <a:pt x="1249977" y="1649630"/>
                    </a:lnTo>
                    <a:lnTo>
                      <a:pt x="0" y="1649630"/>
                    </a:lnTo>
                    <a:close/>
                  </a:path>
                </a:pathLst>
              </a:custGeom>
              <a:solidFill>
                <a:srgbClr val="9EABA2"/>
              </a:solidFill>
            </p:spPr>
          </p:sp>
        </p:grpSp>
        <p:grpSp>
          <p:nvGrpSpPr>
            <p:cNvPr id="22" name="Group 22"/>
            <p:cNvGrpSpPr>
              <a:grpSpLocks noChangeAspect="1"/>
            </p:cNvGrpSpPr>
            <p:nvPr/>
          </p:nvGrpSpPr>
          <p:grpSpPr>
            <a:xfrm>
              <a:off x="1291108" y="0"/>
              <a:ext cx="1219663" cy="1219663"/>
              <a:chOff x="0" y="0"/>
              <a:chExt cx="495300" cy="495300"/>
            </a:xfrm>
          </p:grpSpPr>
          <p:sp>
            <p:nvSpPr>
              <p:cNvPr id="23" name="Freeform 2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8EBDB"/>
              </a:solidFill>
            </p:spPr>
          </p:sp>
          <p:sp>
            <p:nvSpPr>
              <p:cNvPr id="24" name="Freeform 2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9EABA2"/>
              </a:solidFill>
            </p:spPr>
          </p:sp>
        </p:grpSp>
        <p:pic>
          <p:nvPicPr>
            <p:cNvPr id="25" name="Picture 2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61518" y="207244"/>
              <a:ext cx="878842" cy="878842"/>
            </a:xfrm>
            <a:prstGeom prst="rect">
              <a:avLst/>
            </a:prstGeom>
          </p:spPr>
        </p:pic>
        <p:sp>
          <p:nvSpPr>
            <p:cNvPr id="26" name="AutoShape 26"/>
            <p:cNvSpPr/>
            <p:nvPr/>
          </p:nvSpPr>
          <p:spPr>
            <a:xfrm>
              <a:off x="797217" y="2256904"/>
              <a:ext cx="2207444" cy="0"/>
            </a:xfrm>
            <a:prstGeom prst="line">
              <a:avLst/>
            </a:prstGeom>
            <a:ln w="63500" cap="rnd">
              <a:solidFill>
                <a:srgbClr val="F8EBDB"/>
              </a:solidFill>
              <a:prstDash val="sysDot"/>
              <a:headEnd type="none" w="sm" len="sm"/>
              <a:tailEnd type="none" w="sm" len="sm"/>
            </a:ln>
          </p:spPr>
        </p:sp>
        <p:sp>
          <p:nvSpPr>
            <p:cNvPr id="27" name="TextBox 27"/>
            <p:cNvSpPr txBox="1"/>
            <p:nvPr/>
          </p:nvSpPr>
          <p:spPr>
            <a:xfrm>
              <a:off x="113337" y="1441045"/>
              <a:ext cx="3575204" cy="525145"/>
            </a:xfrm>
            <a:prstGeom prst="rect">
              <a:avLst/>
            </a:prstGeom>
          </p:spPr>
          <p:txBody>
            <a:bodyPr lIns="0" tIns="0" rIns="0" bIns="0" rtlCol="0" anchor="t">
              <a:spAutoFit/>
            </a:bodyPr>
            <a:lstStyle/>
            <a:p>
              <a:pPr algn="ctr">
                <a:lnSpc>
                  <a:spcPts val="3359"/>
                </a:lnSpc>
              </a:pPr>
              <a:r>
                <a:rPr lang="en-US" sz="2400" spc="240">
                  <a:solidFill>
                    <a:srgbClr val="6D4C44"/>
                  </a:solidFill>
                  <a:latin typeface="Montserrat Classic Bold"/>
                </a:rPr>
                <a:t>STEP 5</a:t>
              </a:r>
            </a:p>
          </p:txBody>
        </p:sp>
        <p:sp>
          <p:nvSpPr>
            <p:cNvPr id="28" name="TextBox 28"/>
            <p:cNvSpPr txBox="1"/>
            <p:nvPr/>
          </p:nvSpPr>
          <p:spPr>
            <a:xfrm>
              <a:off x="106496" y="2566934"/>
              <a:ext cx="3342772" cy="1195286"/>
            </a:xfrm>
            <a:prstGeom prst="rect">
              <a:avLst/>
            </a:prstGeom>
          </p:spPr>
          <p:txBody>
            <a:bodyPr lIns="0" tIns="0" rIns="0" bIns="0" rtlCol="0" anchor="t">
              <a:spAutoFit/>
            </a:bodyPr>
            <a:lstStyle/>
            <a:p>
              <a:pPr algn="ctr">
                <a:lnSpc>
                  <a:spcPts val="3720"/>
                </a:lnSpc>
              </a:pPr>
              <a:r>
                <a:rPr lang="en-GB" sz="2657">
                  <a:solidFill>
                    <a:srgbClr val="6D4C44"/>
                  </a:solidFill>
                  <a:latin typeface="Montserrat Classic"/>
                </a:rPr>
                <a:t>Kiểm tra best dist.</a:t>
              </a:r>
              <a:endParaRPr lang="en-US" sz="2657">
                <a:solidFill>
                  <a:srgbClr val="6D4C44"/>
                </a:solidFill>
                <a:latin typeface="Montserrat Classic"/>
              </a:endParaRPr>
            </a:p>
          </p:txBody>
        </p:sp>
      </p:grpSp>
      <p:pic>
        <p:nvPicPr>
          <p:cNvPr id="29" name="Picture 29"/>
          <p:cNvPicPr>
            <a:picLocks noChangeAspect="1"/>
          </p:cNvPicPr>
          <p:nvPr/>
        </p:nvPicPr>
        <p:blipFill>
          <a:blip r:embed="rId14"/>
          <a:srcRect/>
          <a:stretch>
            <a:fillRect/>
          </a:stretch>
        </p:blipFill>
        <p:spPr>
          <a:xfrm>
            <a:off x="9144000" y="1462711"/>
            <a:ext cx="7903425" cy="5960124"/>
          </a:xfrm>
          <a:prstGeom prst="rect">
            <a:avLst/>
          </a:prstGeom>
        </p:spPr>
      </p:pic>
      <p:sp>
        <p:nvSpPr>
          <p:cNvPr id="30" name="TextBox 30"/>
          <p:cNvSpPr txBox="1"/>
          <p:nvPr/>
        </p:nvSpPr>
        <p:spPr>
          <a:xfrm>
            <a:off x="10346392" y="7729987"/>
            <a:ext cx="7665828" cy="503555"/>
          </a:xfrm>
          <a:prstGeom prst="rect">
            <a:avLst/>
          </a:prstGeom>
        </p:spPr>
        <p:txBody>
          <a:bodyPr lIns="0" tIns="0" rIns="0" bIns="0" rtlCol="0" anchor="t">
            <a:spAutoFit/>
          </a:bodyPr>
          <a:lstStyle/>
          <a:p>
            <a:pPr>
              <a:lnSpc>
                <a:spcPts val="3759"/>
              </a:lnSpc>
            </a:pPr>
            <a:r>
              <a:rPr lang="en-US" sz="3999">
                <a:solidFill>
                  <a:srgbClr val="000000"/>
                </a:solidFill>
                <a:latin typeface="Montserrat Extra-Bold"/>
              </a:rPr>
              <a:t># KNN trên KD-Tree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2968371" y="2916565"/>
            <a:ext cx="3950243" cy="2096306"/>
            <a:chOff x="0" y="0"/>
            <a:chExt cx="1336255" cy="709121"/>
          </a:xfrm>
        </p:grpSpPr>
        <p:sp>
          <p:nvSpPr>
            <p:cNvPr id="4" name="Freeform 4"/>
            <p:cNvSpPr/>
            <p:nvPr/>
          </p:nvSpPr>
          <p:spPr>
            <a:xfrm>
              <a:off x="0" y="0"/>
              <a:ext cx="1336255" cy="709121"/>
            </a:xfrm>
            <a:custGeom>
              <a:avLst/>
              <a:gdLst/>
              <a:ahLst/>
              <a:cxnLst/>
              <a:rect l="l" t="t" r="r" b="b"/>
              <a:pathLst>
                <a:path w="1336255" h="709121">
                  <a:moveTo>
                    <a:pt x="0" y="0"/>
                  </a:moveTo>
                  <a:lnTo>
                    <a:pt x="1336255" y="0"/>
                  </a:lnTo>
                  <a:lnTo>
                    <a:pt x="1336255" y="709121"/>
                  </a:lnTo>
                  <a:lnTo>
                    <a:pt x="0" y="709121"/>
                  </a:lnTo>
                  <a:close/>
                </a:path>
              </a:pathLst>
            </a:custGeom>
            <a:solidFill>
              <a:srgbClr val="F6A6C2"/>
            </a:solidFill>
          </p:spPr>
        </p:sp>
      </p:grpSp>
      <p:grpSp>
        <p:nvGrpSpPr>
          <p:cNvPr id="5" name="Group 5"/>
          <p:cNvGrpSpPr/>
          <p:nvPr/>
        </p:nvGrpSpPr>
        <p:grpSpPr>
          <a:xfrm rot="-10800000">
            <a:off x="5975528" y="4051535"/>
            <a:ext cx="911777" cy="91031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AA6ADB"/>
            </a:solidFill>
          </p:spPr>
        </p:sp>
      </p:grpSp>
      <p:grpSp>
        <p:nvGrpSpPr>
          <p:cNvPr id="7" name="Group 7"/>
          <p:cNvGrpSpPr/>
          <p:nvPr/>
        </p:nvGrpSpPr>
        <p:grpSpPr>
          <a:xfrm>
            <a:off x="5975528" y="1988924"/>
            <a:ext cx="3914572" cy="2096306"/>
            <a:chOff x="0" y="0"/>
            <a:chExt cx="1324188" cy="709121"/>
          </a:xfrm>
        </p:grpSpPr>
        <p:sp>
          <p:nvSpPr>
            <p:cNvPr id="8" name="Freeform 8"/>
            <p:cNvSpPr/>
            <p:nvPr/>
          </p:nvSpPr>
          <p:spPr>
            <a:xfrm>
              <a:off x="0" y="0"/>
              <a:ext cx="1324188" cy="709121"/>
            </a:xfrm>
            <a:custGeom>
              <a:avLst/>
              <a:gdLst/>
              <a:ahLst/>
              <a:cxnLst/>
              <a:rect l="l" t="t" r="r" b="b"/>
              <a:pathLst>
                <a:path w="1324188" h="709121">
                  <a:moveTo>
                    <a:pt x="0" y="0"/>
                  </a:moveTo>
                  <a:lnTo>
                    <a:pt x="1324188" y="0"/>
                  </a:lnTo>
                  <a:lnTo>
                    <a:pt x="1324188" y="709121"/>
                  </a:lnTo>
                  <a:lnTo>
                    <a:pt x="0" y="709121"/>
                  </a:lnTo>
                  <a:close/>
                </a:path>
              </a:pathLst>
            </a:custGeom>
            <a:solidFill>
              <a:srgbClr val="CC8AFF"/>
            </a:solidFill>
          </p:spPr>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54127" y="6173852"/>
            <a:ext cx="4786010" cy="3385014"/>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18138">
            <a:off x="5340307" y="8531053"/>
            <a:ext cx="529762" cy="529762"/>
          </a:xfrm>
          <a:prstGeom prst="rect">
            <a:avLst/>
          </a:prstGeom>
        </p:spPr>
      </p:pic>
      <p:grpSp>
        <p:nvGrpSpPr>
          <p:cNvPr id="11" name="Group 11"/>
          <p:cNvGrpSpPr/>
          <p:nvPr/>
        </p:nvGrpSpPr>
        <p:grpSpPr>
          <a:xfrm rot="-10800000">
            <a:off x="8950582" y="3174912"/>
            <a:ext cx="911777" cy="910318"/>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7491DB"/>
            </a:solidFill>
          </p:spPr>
        </p:sp>
      </p:grpSp>
      <p:grpSp>
        <p:nvGrpSpPr>
          <p:cNvPr id="13" name="Group 13"/>
          <p:cNvGrpSpPr/>
          <p:nvPr/>
        </p:nvGrpSpPr>
        <p:grpSpPr>
          <a:xfrm>
            <a:off x="8950582" y="1084049"/>
            <a:ext cx="3914572" cy="2099358"/>
            <a:chOff x="0" y="0"/>
            <a:chExt cx="1324188" cy="710153"/>
          </a:xfrm>
        </p:grpSpPr>
        <p:sp>
          <p:nvSpPr>
            <p:cNvPr id="14" name="Freeform 14"/>
            <p:cNvSpPr/>
            <p:nvPr/>
          </p:nvSpPr>
          <p:spPr>
            <a:xfrm>
              <a:off x="0" y="0"/>
              <a:ext cx="1324188" cy="710153"/>
            </a:xfrm>
            <a:custGeom>
              <a:avLst/>
              <a:gdLst/>
              <a:ahLst/>
              <a:cxnLst/>
              <a:rect l="l" t="t" r="r" b="b"/>
              <a:pathLst>
                <a:path w="1324188" h="710153">
                  <a:moveTo>
                    <a:pt x="0" y="0"/>
                  </a:moveTo>
                  <a:lnTo>
                    <a:pt x="1324188" y="0"/>
                  </a:lnTo>
                  <a:lnTo>
                    <a:pt x="1324188" y="710153"/>
                  </a:lnTo>
                  <a:lnTo>
                    <a:pt x="0" y="710153"/>
                  </a:lnTo>
                  <a:close/>
                </a:path>
              </a:pathLst>
            </a:custGeom>
            <a:solidFill>
              <a:srgbClr val="8AABFF"/>
            </a:solidFill>
          </p:spPr>
        </p:sp>
      </p:grpSp>
      <p:grpSp>
        <p:nvGrpSpPr>
          <p:cNvPr id="15" name="Group 15"/>
          <p:cNvGrpSpPr/>
          <p:nvPr/>
        </p:nvGrpSpPr>
        <p:grpSpPr>
          <a:xfrm rot="-10800000">
            <a:off x="11922067" y="2270037"/>
            <a:ext cx="911777" cy="910318"/>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6C068"/>
            </a:solidFill>
          </p:spPr>
        </p:sp>
      </p:grpSp>
      <p:grpSp>
        <p:nvGrpSpPr>
          <p:cNvPr id="17" name="Group 17"/>
          <p:cNvGrpSpPr/>
          <p:nvPr/>
        </p:nvGrpSpPr>
        <p:grpSpPr>
          <a:xfrm>
            <a:off x="11997973" y="264878"/>
            <a:ext cx="2867839" cy="2010602"/>
            <a:chOff x="0" y="0"/>
            <a:chExt cx="970108" cy="680129"/>
          </a:xfrm>
        </p:grpSpPr>
        <p:sp>
          <p:nvSpPr>
            <p:cNvPr id="18" name="Freeform 18"/>
            <p:cNvSpPr/>
            <p:nvPr/>
          </p:nvSpPr>
          <p:spPr>
            <a:xfrm>
              <a:off x="0" y="0"/>
              <a:ext cx="970108" cy="680129"/>
            </a:xfrm>
            <a:custGeom>
              <a:avLst/>
              <a:gdLst/>
              <a:ahLst/>
              <a:cxnLst/>
              <a:rect l="l" t="t" r="r" b="b"/>
              <a:pathLst>
                <a:path w="970108" h="680129">
                  <a:moveTo>
                    <a:pt x="0" y="0"/>
                  </a:moveTo>
                  <a:lnTo>
                    <a:pt x="970108" y="0"/>
                  </a:lnTo>
                  <a:lnTo>
                    <a:pt x="970108" y="680129"/>
                  </a:lnTo>
                  <a:lnTo>
                    <a:pt x="0" y="680129"/>
                  </a:lnTo>
                  <a:close/>
                </a:path>
              </a:pathLst>
            </a:custGeom>
            <a:solidFill>
              <a:srgbClr val="FFE786"/>
            </a:solidFill>
          </p:spPr>
        </p:sp>
      </p:grpSp>
      <p:grpSp>
        <p:nvGrpSpPr>
          <p:cNvPr id="19" name="Group 19"/>
          <p:cNvGrpSpPr/>
          <p:nvPr/>
        </p:nvGrpSpPr>
        <p:grpSpPr>
          <a:xfrm rot="-5400000">
            <a:off x="14334323" y="531488"/>
            <a:ext cx="2636470" cy="1573494"/>
            <a:chOff x="0" y="0"/>
            <a:chExt cx="1800980" cy="1074858"/>
          </a:xfrm>
        </p:grpSpPr>
        <p:sp>
          <p:nvSpPr>
            <p:cNvPr id="20" name="Freeform 20"/>
            <p:cNvSpPr/>
            <p:nvPr/>
          </p:nvSpPr>
          <p:spPr>
            <a:xfrm>
              <a:off x="0" y="0"/>
              <a:ext cx="1800980" cy="1074858"/>
            </a:xfrm>
            <a:custGeom>
              <a:avLst/>
              <a:gdLst/>
              <a:ahLst/>
              <a:cxnLst/>
              <a:rect l="l" t="t" r="r" b="b"/>
              <a:pathLst>
                <a:path w="1800980" h="1074858">
                  <a:moveTo>
                    <a:pt x="0" y="0"/>
                  </a:moveTo>
                  <a:lnTo>
                    <a:pt x="900490" y="1074858"/>
                  </a:lnTo>
                  <a:lnTo>
                    <a:pt x="1800980" y="0"/>
                  </a:lnTo>
                  <a:close/>
                </a:path>
              </a:pathLst>
            </a:custGeom>
            <a:solidFill>
              <a:srgbClr val="FFE786"/>
            </a:solidFill>
          </p:spPr>
        </p:sp>
      </p:grpSp>
      <p:pic>
        <p:nvPicPr>
          <p:cNvPr id="21" name="Picture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121647" y="906750"/>
            <a:ext cx="726858" cy="726858"/>
          </a:xfrm>
          <a:prstGeom prst="rect">
            <a:avLst/>
          </a:prstGeom>
        </p:spPr>
      </p:pic>
      <p:sp>
        <p:nvSpPr>
          <p:cNvPr id="22" name="TextBox 22"/>
          <p:cNvSpPr txBox="1"/>
          <p:nvPr/>
        </p:nvSpPr>
        <p:spPr>
          <a:xfrm>
            <a:off x="3299185" y="3465748"/>
            <a:ext cx="2487856" cy="1171575"/>
          </a:xfrm>
          <a:prstGeom prst="rect">
            <a:avLst/>
          </a:prstGeom>
        </p:spPr>
        <p:txBody>
          <a:bodyPr lIns="0" tIns="0" rIns="0" bIns="0" rtlCol="0" anchor="t">
            <a:spAutoFit/>
          </a:bodyPr>
          <a:lstStyle/>
          <a:p>
            <a:pPr algn="ctr">
              <a:lnSpc>
                <a:spcPts val="3119"/>
              </a:lnSpc>
            </a:pPr>
            <a:r>
              <a:rPr lang="en-US" sz="2599">
                <a:solidFill>
                  <a:srgbClr val="441E82"/>
                </a:solidFill>
                <a:latin typeface="Montserrat Semi-Bold"/>
              </a:rPr>
              <a:t>Khai báo cấu trúc của một điểm</a:t>
            </a:r>
          </a:p>
        </p:txBody>
      </p:sp>
      <p:grpSp>
        <p:nvGrpSpPr>
          <p:cNvPr id="23" name="Group 23"/>
          <p:cNvGrpSpPr/>
          <p:nvPr/>
        </p:nvGrpSpPr>
        <p:grpSpPr>
          <a:xfrm>
            <a:off x="-3671662" y="-3671662"/>
            <a:ext cx="13199700" cy="7343324"/>
            <a:chOff x="0" y="0"/>
            <a:chExt cx="17599600" cy="9791098"/>
          </a:xfrm>
        </p:grpSpPr>
        <p:grpSp>
          <p:nvGrpSpPr>
            <p:cNvPr id="24" name="Group 24"/>
            <p:cNvGrpSpPr/>
            <p:nvPr/>
          </p:nvGrpSpPr>
          <p:grpSpPr>
            <a:xfrm>
              <a:off x="0" y="0"/>
              <a:ext cx="9791098" cy="9791098"/>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9608"/>
                </a:srgbClr>
              </a:solidFill>
            </p:spPr>
          </p:sp>
        </p:grpSp>
        <p:grpSp>
          <p:nvGrpSpPr>
            <p:cNvPr id="26" name="Group 26"/>
            <p:cNvGrpSpPr/>
            <p:nvPr/>
          </p:nvGrpSpPr>
          <p:grpSpPr>
            <a:xfrm>
              <a:off x="1655632" y="1655632"/>
              <a:ext cx="6479834" cy="6479834"/>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9804"/>
                </a:srgbClr>
              </a:solidFill>
            </p:spPr>
          </p:sp>
        </p:grpSp>
        <p:sp>
          <p:nvSpPr>
            <p:cNvPr id="28" name="TextBox 28"/>
            <p:cNvSpPr txBox="1"/>
            <p:nvPr/>
          </p:nvSpPr>
          <p:spPr>
            <a:xfrm>
              <a:off x="3696868" y="5146374"/>
              <a:ext cx="13902732" cy="1120775"/>
            </a:xfrm>
            <a:prstGeom prst="rect">
              <a:avLst/>
            </a:prstGeom>
          </p:spPr>
          <p:txBody>
            <a:bodyPr lIns="0" tIns="0" rIns="0" bIns="0" rtlCol="0" anchor="t">
              <a:spAutoFit/>
            </a:bodyPr>
            <a:lstStyle/>
            <a:p>
              <a:pPr algn="ctr">
                <a:lnSpc>
                  <a:spcPts val="6720"/>
                </a:lnSpc>
              </a:pPr>
              <a:r>
                <a:rPr lang="en-US" sz="5600">
                  <a:solidFill>
                    <a:srgbClr val="441E82"/>
                  </a:solidFill>
                  <a:latin typeface="Nourd Bold Bold"/>
                </a:rPr>
                <a:t>Guiding steps</a:t>
              </a:r>
            </a:p>
          </p:txBody>
        </p:sp>
        <p:pic>
          <p:nvPicPr>
            <p:cNvPr id="29" name="Picture 29"/>
            <p:cNvPicPr>
              <a:picLocks noChangeAspect="1"/>
            </p:cNvPicPr>
            <p:nvPr/>
          </p:nvPicPr>
          <p:blipFill>
            <a:blip r:embed="rId9"/>
            <a:srcRect l="2557" r="2557" b="10282"/>
            <a:stretch>
              <a:fillRect/>
            </a:stretch>
          </p:blipFill>
          <p:spPr>
            <a:xfrm rot="8171593">
              <a:off x="5494017" y="5968236"/>
              <a:ext cx="2258183" cy="1128988"/>
            </a:xfrm>
            <a:prstGeom prst="rect">
              <a:avLst/>
            </a:prstGeom>
          </p:spPr>
        </p:pic>
      </p:grpSp>
      <p:pic>
        <p:nvPicPr>
          <p:cNvPr id="30" name="Picture 30"/>
          <p:cNvPicPr>
            <a:picLocks noChangeAspect="1"/>
          </p:cNvPicPr>
          <p:nvPr/>
        </p:nvPicPr>
        <p:blipFill>
          <a:blip r:embed="rId10"/>
          <a:srcRect/>
          <a:stretch>
            <a:fillRect/>
          </a:stretch>
        </p:blipFill>
        <p:spPr>
          <a:xfrm>
            <a:off x="7706654" y="4154266"/>
            <a:ext cx="9052374" cy="5678818"/>
          </a:xfrm>
          <a:prstGeom prst="rect">
            <a:avLst/>
          </a:prstGeom>
        </p:spPr>
      </p:pic>
      <p:pic>
        <p:nvPicPr>
          <p:cNvPr id="31" name="Picture 31"/>
          <p:cNvPicPr>
            <a:picLocks noChangeAspect="1"/>
          </p:cNvPicPr>
          <p:nvPr/>
        </p:nvPicPr>
        <p:blipFill>
          <a:blip r:embed="rId11"/>
          <a:srcRect t="7681" b="45416"/>
          <a:stretch>
            <a:fillRect/>
          </a:stretch>
        </p:blipFill>
        <p:spPr>
          <a:xfrm rot="1963303">
            <a:off x="14815447" y="4348417"/>
            <a:ext cx="2151305" cy="445225"/>
          </a:xfrm>
          <a:prstGeom prst="rect">
            <a:avLst/>
          </a:prstGeom>
        </p:spPr>
      </p:pic>
      <p:pic>
        <p:nvPicPr>
          <p:cNvPr id="32" name="Picture 32"/>
          <p:cNvPicPr>
            <a:picLocks noChangeAspect="1"/>
          </p:cNvPicPr>
          <p:nvPr/>
        </p:nvPicPr>
        <p:blipFill>
          <a:blip r:embed="rId12"/>
          <a:srcRect/>
          <a:stretch>
            <a:fillRect/>
          </a:stretch>
        </p:blipFill>
        <p:spPr>
          <a:xfrm rot="6378808">
            <a:off x="7055638" y="9231637"/>
            <a:ext cx="1224319" cy="1202894"/>
          </a:xfrm>
          <a:prstGeom prst="rect">
            <a:avLst/>
          </a:prstGeom>
        </p:spPr>
      </p:pic>
      <p:sp>
        <p:nvSpPr>
          <p:cNvPr id="33" name="TextBox 33"/>
          <p:cNvSpPr txBox="1"/>
          <p:nvPr/>
        </p:nvSpPr>
        <p:spPr>
          <a:xfrm>
            <a:off x="12377956" y="614363"/>
            <a:ext cx="2487856" cy="1438275"/>
          </a:xfrm>
          <a:prstGeom prst="rect">
            <a:avLst/>
          </a:prstGeom>
        </p:spPr>
        <p:txBody>
          <a:bodyPr lIns="0" tIns="0" rIns="0" bIns="0" rtlCol="0" anchor="t">
            <a:spAutoFit/>
          </a:bodyPr>
          <a:lstStyle/>
          <a:p>
            <a:pPr algn="ctr">
              <a:lnSpc>
                <a:spcPts val="2879"/>
              </a:lnSpc>
            </a:pPr>
            <a:r>
              <a:rPr lang="en-US" sz="2400">
                <a:solidFill>
                  <a:srgbClr val="441E82"/>
                </a:solidFill>
                <a:latin typeface="Montserrat Semi-Bold"/>
              </a:rPr>
              <a:t>Lấy ra các điểm có khoảng cách K nhỏ nhất</a:t>
            </a:r>
          </a:p>
        </p:txBody>
      </p:sp>
      <p:sp>
        <p:nvSpPr>
          <p:cNvPr id="34" name="TextBox 34"/>
          <p:cNvSpPr txBox="1"/>
          <p:nvPr/>
        </p:nvSpPr>
        <p:spPr>
          <a:xfrm>
            <a:off x="9434212" y="1398355"/>
            <a:ext cx="2487856" cy="1438275"/>
          </a:xfrm>
          <a:prstGeom prst="rect">
            <a:avLst/>
          </a:prstGeom>
        </p:spPr>
        <p:txBody>
          <a:bodyPr lIns="0" tIns="0" rIns="0" bIns="0" rtlCol="0" anchor="t">
            <a:spAutoFit/>
          </a:bodyPr>
          <a:lstStyle/>
          <a:p>
            <a:pPr algn="ctr">
              <a:lnSpc>
                <a:spcPts val="2879"/>
              </a:lnSpc>
            </a:pPr>
            <a:r>
              <a:rPr lang="en-US" sz="2400">
                <a:solidFill>
                  <a:srgbClr val="441E82"/>
                </a:solidFill>
                <a:latin typeface="Montserrat Semi-Bold"/>
              </a:rPr>
              <a:t>Sắp xếp các khoảng cách tính được theo thứ tự tăng dần</a:t>
            </a:r>
          </a:p>
        </p:txBody>
      </p:sp>
      <p:sp>
        <p:nvSpPr>
          <p:cNvPr id="35" name="TextBox 35"/>
          <p:cNvSpPr txBox="1"/>
          <p:nvPr/>
        </p:nvSpPr>
        <p:spPr>
          <a:xfrm>
            <a:off x="6462726" y="2143253"/>
            <a:ext cx="2487856" cy="1800225"/>
          </a:xfrm>
          <a:prstGeom prst="rect">
            <a:avLst/>
          </a:prstGeom>
        </p:spPr>
        <p:txBody>
          <a:bodyPr lIns="0" tIns="0" rIns="0" bIns="0" rtlCol="0" anchor="t">
            <a:spAutoFit/>
          </a:bodyPr>
          <a:lstStyle/>
          <a:p>
            <a:pPr algn="ctr">
              <a:lnSpc>
                <a:spcPts val="2879"/>
              </a:lnSpc>
            </a:pPr>
            <a:r>
              <a:rPr lang="en-US" sz="2400">
                <a:solidFill>
                  <a:srgbClr val="441E82"/>
                </a:solidFill>
                <a:latin typeface="Montserrat Semi-Bold"/>
              </a:rPr>
              <a:t>Tính khoảng cách giữa một điểm N muốn kiểm tra với các điểm còn lại </a:t>
            </a:r>
          </a:p>
        </p:txBody>
      </p:sp>
      <p:sp>
        <p:nvSpPr>
          <p:cNvPr id="36" name="TextBox 36"/>
          <p:cNvSpPr txBox="1"/>
          <p:nvPr/>
        </p:nvSpPr>
        <p:spPr>
          <a:xfrm>
            <a:off x="1954127" y="1616060"/>
            <a:ext cx="7665828" cy="503555"/>
          </a:xfrm>
          <a:prstGeom prst="rect">
            <a:avLst/>
          </a:prstGeom>
        </p:spPr>
        <p:txBody>
          <a:bodyPr lIns="0" tIns="0" rIns="0" bIns="0" rtlCol="0" anchor="t">
            <a:spAutoFit/>
          </a:bodyPr>
          <a:lstStyle/>
          <a:p>
            <a:pPr>
              <a:lnSpc>
                <a:spcPts val="3759"/>
              </a:lnSpc>
            </a:pPr>
            <a:r>
              <a:rPr lang="en-US" sz="3999">
                <a:solidFill>
                  <a:srgbClr val="000000"/>
                </a:solidFill>
                <a:latin typeface="Montserrat Extra-Bold"/>
              </a:rPr>
              <a:t># Naive KNN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2387" t="3175" b="38366"/>
          <a:stretch>
            <a:fillRect/>
          </a:stretch>
        </p:blipFill>
        <p:spPr>
          <a:xfrm>
            <a:off x="0" y="-233797"/>
            <a:ext cx="10536157" cy="10690915"/>
          </a:xfrm>
          <a:prstGeom prst="rect">
            <a:avLst/>
          </a:prstGeom>
        </p:spPr>
      </p:pic>
      <p:pic>
        <p:nvPicPr>
          <p:cNvPr id="3" name="Picture 3"/>
          <p:cNvPicPr>
            <a:picLocks noChangeAspect="1"/>
          </p:cNvPicPr>
          <p:nvPr/>
        </p:nvPicPr>
        <p:blipFill>
          <a:blip r:embed="rId4"/>
          <a:srcRect l="3819" t="7555" b="805"/>
          <a:stretch>
            <a:fillRect/>
          </a:stretch>
        </p:blipFill>
        <p:spPr>
          <a:xfrm>
            <a:off x="1693913" y="403889"/>
            <a:ext cx="14742029" cy="9366864"/>
          </a:xfrm>
          <a:prstGeom prst="rect">
            <a:avLst/>
          </a:prstGeom>
        </p:spPr>
      </p:pic>
      <p:grpSp>
        <p:nvGrpSpPr>
          <p:cNvPr id="4" name="Group 4"/>
          <p:cNvGrpSpPr/>
          <p:nvPr/>
        </p:nvGrpSpPr>
        <p:grpSpPr>
          <a:xfrm>
            <a:off x="1965121" y="655026"/>
            <a:ext cx="13872295" cy="7957643"/>
            <a:chOff x="0" y="0"/>
            <a:chExt cx="18496394" cy="10610190"/>
          </a:xfrm>
        </p:grpSpPr>
        <p:pic>
          <p:nvPicPr>
            <p:cNvPr id="5" name="Picture 5"/>
            <p:cNvPicPr>
              <a:picLocks noChangeAspect="1"/>
            </p:cNvPicPr>
            <p:nvPr/>
          </p:nvPicPr>
          <p:blipFill>
            <a:blip r:embed="rId5"/>
            <a:srcRect l="1420" r="1420"/>
            <a:stretch>
              <a:fillRect/>
            </a:stretch>
          </p:blipFill>
          <p:spPr>
            <a:xfrm>
              <a:off x="0" y="0"/>
              <a:ext cx="18496394" cy="10610190"/>
            </a:xfrm>
            <a:prstGeom prst="rect">
              <a:avLst/>
            </a:prstGeom>
          </p:spPr>
        </p:pic>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302721">
            <a:off x="667084" y="-339356"/>
            <a:ext cx="1788506" cy="1788506"/>
          </a:xfrm>
          <a:prstGeom prst="rect">
            <a:avLst/>
          </a:prstGeom>
        </p:spPr>
      </p:pic>
      <p:sp>
        <p:nvSpPr>
          <p:cNvPr id="8" name="TextBox 8"/>
          <p:cNvSpPr txBox="1"/>
          <p:nvPr/>
        </p:nvSpPr>
        <p:spPr>
          <a:xfrm>
            <a:off x="3075696" y="9066974"/>
            <a:ext cx="12136608" cy="477901"/>
          </a:xfrm>
          <a:prstGeom prst="rect">
            <a:avLst/>
          </a:prstGeom>
        </p:spPr>
        <p:txBody>
          <a:bodyPr lIns="0" tIns="0" rIns="0" bIns="0" rtlCol="0" anchor="t">
            <a:spAutoFit/>
          </a:bodyPr>
          <a:lstStyle/>
          <a:p>
            <a:pPr algn="ctr">
              <a:lnSpc>
                <a:spcPts val="3572"/>
              </a:lnSpc>
            </a:pPr>
            <a:r>
              <a:rPr lang="en-US" sz="3800">
                <a:solidFill>
                  <a:srgbClr val="000000"/>
                </a:solidFill>
                <a:latin typeface="Montserrat Classic Bold"/>
              </a:rPr>
              <a:t># So sánh KNN và Naive KNN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147" r="7321" b="41620"/>
          <a:stretch>
            <a:fillRect/>
          </a:stretch>
        </p:blipFill>
        <p:spPr>
          <a:xfrm>
            <a:off x="11790161" y="-368155"/>
            <a:ext cx="6497839" cy="10676492"/>
          </a:xfrm>
          <a:prstGeom prst="rect">
            <a:avLst/>
          </a:prstGeom>
        </p:spPr>
      </p:pic>
      <p:grpSp>
        <p:nvGrpSpPr>
          <p:cNvPr id="3" name="Group 3"/>
          <p:cNvGrpSpPr/>
          <p:nvPr/>
        </p:nvGrpSpPr>
        <p:grpSpPr>
          <a:xfrm>
            <a:off x="1028700" y="1028700"/>
            <a:ext cx="16230600" cy="8514572"/>
            <a:chOff x="0" y="0"/>
            <a:chExt cx="28492958" cy="14947405"/>
          </a:xfrm>
        </p:grpSpPr>
        <p:sp>
          <p:nvSpPr>
            <p:cNvPr id="4" name="Freeform 4"/>
            <p:cNvSpPr/>
            <p:nvPr/>
          </p:nvSpPr>
          <p:spPr>
            <a:xfrm>
              <a:off x="0" y="0"/>
              <a:ext cx="28492958" cy="14947405"/>
            </a:xfrm>
            <a:custGeom>
              <a:avLst/>
              <a:gdLst/>
              <a:ahLst/>
              <a:cxnLst/>
              <a:rect l="l" t="t" r="r" b="b"/>
              <a:pathLst>
                <a:path w="28492958" h="14947405">
                  <a:moveTo>
                    <a:pt x="0" y="0"/>
                  </a:moveTo>
                  <a:lnTo>
                    <a:pt x="0" y="14947405"/>
                  </a:lnTo>
                  <a:lnTo>
                    <a:pt x="28492958" y="14947405"/>
                  </a:lnTo>
                  <a:lnTo>
                    <a:pt x="28492958" y="0"/>
                  </a:lnTo>
                  <a:lnTo>
                    <a:pt x="0" y="0"/>
                  </a:lnTo>
                  <a:close/>
                  <a:moveTo>
                    <a:pt x="28431998" y="14886445"/>
                  </a:moveTo>
                  <a:lnTo>
                    <a:pt x="59690" y="14886445"/>
                  </a:lnTo>
                  <a:lnTo>
                    <a:pt x="59690" y="59690"/>
                  </a:lnTo>
                  <a:lnTo>
                    <a:pt x="28431998" y="59690"/>
                  </a:lnTo>
                  <a:lnTo>
                    <a:pt x="28431998" y="14886445"/>
                  </a:lnTo>
                  <a:close/>
                </a:path>
              </a:pathLst>
            </a:custGeom>
            <a:solidFill>
              <a:srgbClr val="FFFFFF"/>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1613">
            <a:off x="16964522" y="6908714"/>
            <a:ext cx="3717536" cy="417114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448116">
            <a:off x="250059" y="7916536"/>
            <a:ext cx="3267747" cy="366647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616728" flipH="1" flipV="1">
            <a:off x="-552288" y="7565552"/>
            <a:ext cx="3804020" cy="3804020"/>
          </a:xfrm>
          <a:prstGeom prst="rect">
            <a:avLst/>
          </a:prstGeom>
        </p:spPr>
      </p:pic>
      <p:sp>
        <p:nvSpPr>
          <p:cNvPr id="8" name="TextBox 8"/>
          <p:cNvSpPr txBox="1"/>
          <p:nvPr/>
        </p:nvSpPr>
        <p:spPr>
          <a:xfrm>
            <a:off x="4586550" y="516290"/>
            <a:ext cx="8303864" cy="485695"/>
          </a:xfrm>
          <a:prstGeom prst="rect">
            <a:avLst/>
          </a:prstGeom>
        </p:spPr>
        <p:txBody>
          <a:bodyPr lIns="0" tIns="0" rIns="0" bIns="0" rtlCol="0" anchor="t">
            <a:spAutoFit/>
          </a:bodyPr>
          <a:lstStyle/>
          <a:p>
            <a:pPr algn="ctr">
              <a:lnSpc>
                <a:spcPts val="3639"/>
              </a:lnSpc>
            </a:pPr>
            <a:r>
              <a:rPr lang="en-US" sz="3499">
                <a:solidFill>
                  <a:srgbClr val="FFFFFF"/>
                </a:solidFill>
                <a:latin typeface="Montserrat Semi-Bold"/>
              </a:rPr>
              <a:t>Ứng dụng tìm điểm màu cận nhất</a:t>
            </a:r>
          </a:p>
        </p:txBody>
      </p:sp>
      <p:sp>
        <p:nvSpPr>
          <p:cNvPr id="9" name="AutoShape 9"/>
          <p:cNvSpPr/>
          <p:nvPr/>
        </p:nvSpPr>
        <p:spPr>
          <a:xfrm>
            <a:off x="12890413" y="735326"/>
            <a:ext cx="2740983" cy="0"/>
          </a:xfrm>
          <a:prstGeom prst="line">
            <a:avLst/>
          </a:prstGeom>
          <a:ln w="28575" cap="rnd">
            <a:solidFill>
              <a:srgbClr val="FFFFFF"/>
            </a:solidFill>
            <a:prstDash val="solid"/>
            <a:headEnd type="none" w="sm" len="sm"/>
            <a:tailEnd type="none" w="sm" len="sm"/>
          </a:ln>
        </p:spPr>
      </p:sp>
      <p:sp>
        <p:nvSpPr>
          <p:cNvPr id="10" name="AutoShape 10"/>
          <p:cNvSpPr/>
          <p:nvPr/>
        </p:nvSpPr>
        <p:spPr>
          <a:xfrm>
            <a:off x="2049025" y="771123"/>
            <a:ext cx="2537525" cy="0"/>
          </a:xfrm>
          <a:prstGeom prst="line">
            <a:avLst/>
          </a:prstGeom>
          <a:ln w="28575" cap="rnd">
            <a:solidFill>
              <a:srgbClr val="FFFFFF"/>
            </a:solidFill>
            <a:prstDash val="solid"/>
            <a:headEnd type="none" w="sm" len="sm"/>
            <a:tailEnd type="none" w="sm" len="sm"/>
          </a:ln>
        </p:spPr>
      </p:sp>
      <p:sp>
        <p:nvSpPr>
          <p:cNvPr id="11" name="AutoShape 11"/>
          <p:cNvSpPr/>
          <p:nvPr/>
        </p:nvSpPr>
        <p:spPr>
          <a:xfrm rot="5400000">
            <a:off x="-157141" y="4800906"/>
            <a:ext cx="2985150" cy="0"/>
          </a:xfrm>
          <a:prstGeom prst="line">
            <a:avLst/>
          </a:prstGeom>
          <a:ln w="28575" cap="rnd">
            <a:solidFill>
              <a:srgbClr val="FFFFFF"/>
            </a:solidFill>
            <a:prstDash val="solid"/>
            <a:headEnd type="none" w="sm" len="sm"/>
            <a:tailEnd type="none" w="sm" len="sm"/>
          </a:ln>
        </p:spPr>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32585">
            <a:off x="16341896" y="-1233726"/>
            <a:ext cx="4244840" cy="4762794"/>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426236">
            <a:off x="-1512456" y="1222601"/>
            <a:ext cx="2626191" cy="2946638"/>
          </a:xfrm>
          <a:prstGeom prst="rect">
            <a:avLst/>
          </a:prstGeom>
        </p:spPr>
      </p:pic>
      <p:grpSp>
        <p:nvGrpSpPr>
          <p:cNvPr id="14" name="Group 14"/>
          <p:cNvGrpSpPr/>
          <p:nvPr/>
        </p:nvGrpSpPr>
        <p:grpSpPr>
          <a:xfrm>
            <a:off x="3556048" y="2034189"/>
            <a:ext cx="11175904" cy="2047115"/>
            <a:chOff x="0" y="0"/>
            <a:chExt cx="12796687" cy="2343997"/>
          </a:xfrm>
        </p:grpSpPr>
        <p:sp>
          <p:nvSpPr>
            <p:cNvPr id="15" name="Freeform 15"/>
            <p:cNvSpPr/>
            <p:nvPr/>
          </p:nvSpPr>
          <p:spPr>
            <a:xfrm>
              <a:off x="0" y="0"/>
              <a:ext cx="12796687" cy="2343997"/>
            </a:xfrm>
            <a:custGeom>
              <a:avLst/>
              <a:gdLst/>
              <a:ahLst/>
              <a:cxnLst/>
              <a:rect l="l" t="t" r="r" b="b"/>
              <a:pathLst>
                <a:path w="12796687" h="2343997">
                  <a:moveTo>
                    <a:pt x="0" y="0"/>
                  </a:moveTo>
                  <a:lnTo>
                    <a:pt x="0" y="2343997"/>
                  </a:lnTo>
                  <a:lnTo>
                    <a:pt x="12796687" y="2343997"/>
                  </a:lnTo>
                  <a:lnTo>
                    <a:pt x="12796687" y="0"/>
                  </a:lnTo>
                  <a:lnTo>
                    <a:pt x="0" y="0"/>
                  </a:lnTo>
                  <a:close/>
                  <a:moveTo>
                    <a:pt x="12735727" y="2283037"/>
                  </a:moveTo>
                  <a:lnTo>
                    <a:pt x="59690" y="2283037"/>
                  </a:lnTo>
                  <a:lnTo>
                    <a:pt x="59690" y="59690"/>
                  </a:lnTo>
                  <a:lnTo>
                    <a:pt x="12735727" y="59690"/>
                  </a:lnTo>
                  <a:lnTo>
                    <a:pt x="12735727" y="2283037"/>
                  </a:lnTo>
                  <a:close/>
                </a:path>
              </a:pathLst>
            </a:custGeom>
            <a:solidFill>
              <a:srgbClr val="FFFFFF"/>
            </a:solidFill>
          </p:spPr>
        </p:sp>
      </p:grpSp>
      <p:pic>
        <p:nvPicPr>
          <p:cNvPr id="16" name="Picture 16"/>
          <p:cNvPicPr>
            <a:picLocks noChangeAspect="1"/>
          </p:cNvPicPr>
          <p:nvPr/>
        </p:nvPicPr>
        <p:blipFill>
          <a:blip r:embed="rId8"/>
          <a:srcRect b="908"/>
          <a:stretch>
            <a:fillRect/>
          </a:stretch>
        </p:blipFill>
        <p:spPr>
          <a:xfrm>
            <a:off x="6292631" y="4327479"/>
            <a:ext cx="5213864" cy="4953539"/>
          </a:xfrm>
          <a:prstGeom prst="rect">
            <a:avLst/>
          </a:prstGeom>
        </p:spPr>
      </p:pic>
      <p:sp>
        <p:nvSpPr>
          <p:cNvPr id="17" name="TextBox 17"/>
          <p:cNvSpPr txBox="1"/>
          <p:nvPr/>
        </p:nvSpPr>
        <p:spPr>
          <a:xfrm>
            <a:off x="4318178" y="2419648"/>
            <a:ext cx="9723145" cy="1341142"/>
          </a:xfrm>
          <a:prstGeom prst="rect">
            <a:avLst/>
          </a:prstGeom>
        </p:spPr>
        <p:txBody>
          <a:bodyPr lIns="0" tIns="0" rIns="0" bIns="0" rtlCol="0" anchor="t">
            <a:spAutoFit/>
          </a:bodyPr>
          <a:lstStyle/>
          <a:p>
            <a:pPr algn="just">
              <a:lnSpc>
                <a:spcPts val="3535"/>
              </a:lnSpc>
            </a:pPr>
            <a:r>
              <a:rPr lang="en-US" sz="2719">
                <a:solidFill>
                  <a:srgbClr val="FFFFFF"/>
                </a:solidFill>
                <a:latin typeface="Montserrat Semi-Bold"/>
              </a:rPr>
              <a:t>Cho 500 mã màu (mỗi mã gồm 3 thông số màu r, g, b), mỗi mã như vậy ứng với một tên màu cụ thể. Hãy tìm tên màu của mã màu gần nhất với mã {0, 255,144}? </a:t>
            </a:r>
          </a:p>
        </p:txBody>
      </p:sp>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999014" y="1611096"/>
            <a:ext cx="1114068" cy="10848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01613">
            <a:off x="9497231" y="7676909"/>
            <a:ext cx="3717536" cy="417114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2028" b="40574"/>
          <a:stretch>
            <a:fillRect/>
          </a:stretch>
        </p:blipFill>
        <p:spPr>
          <a:xfrm>
            <a:off x="11343820" y="-368155"/>
            <a:ext cx="6944180" cy="10867781"/>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01613">
            <a:off x="16178171" y="-1581316"/>
            <a:ext cx="3717536" cy="4171148"/>
          </a:xfrm>
          <a:prstGeom prst="rect">
            <a:avLst/>
          </a:prstGeom>
        </p:spPr>
      </p:pic>
      <p:sp>
        <p:nvSpPr>
          <p:cNvPr id="5" name="TextBox 5"/>
          <p:cNvSpPr txBox="1"/>
          <p:nvPr/>
        </p:nvSpPr>
        <p:spPr>
          <a:xfrm>
            <a:off x="9521684" y="3240421"/>
            <a:ext cx="7307110" cy="719979"/>
          </a:xfrm>
          <a:prstGeom prst="rect">
            <a:avLst/>
          </a:prstGeom>
        </p:spPr>
        <p:txBody>
          <a:bodyPr lIns="0" tIns="0" rIns="0" bIns="0" rtlCol="0" anchor="t">
            <a:spAutoFit/>
          </a:bodyPr>
          <a:lstStyle/>
          <a:p>
            <a:pPr>
              <a:lnSpc>
                <a:spcPts val="5263"/>
              </a:lnSpc>
            </a:pPr>
            <a:r>
              <a:rPr lang="en-US" sz="5599">
                <a:solidFill>
                  <a:srgbClr val="FFFFFF"/>
                </a:solidFill>
                <a:latin typeface="Montserrat Classic"/>
              </a:rPr>
              <a:t>Mục tiêu</a:t>
            </a:r>
          </a:p>
        </p:txBody>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305483" flipH="1" flipV="1">
            <a:off x="10002691" y="4240276"/>
            <a:ext cx="5776722" cy="5776722"/>
          </a:xfrm>
          <a:prstGeom prst="rect">
            <a:avLst/>
          </a:prstGeom>
        </p:spPr>
      </p:pic>
      <p:sp>
        <p:nvSpPr>
          <p:cNvPr id="7" name="TextBox 7"/>
          <p:cNvSpPr txBox="1"/>
          <p:nvPr/>
        </p:nvSpPr>
        <p:spPr>
          <a:xfrm>
            <a:off x="9490367" y="6802656"/>
            <a:ext cx="7307110" cy="704771"/>
          </a:xfrm>
          <a:prstGeom prst="rect">
            <a:avLst/>
          </a:prstGeom>
        </p:spPr>
        <p:txBody>
          <a:bodyPr lIns="0" tIns="0" rIns="0" bIns="0" rtlCol="0" anchor="t">
            <a:spAutoFit/>
          </a:bodyPr>
          <a:lstStyle/>
          <a:p>
            <a:pPr>
              <a:lnSpc>
                <a:spcPts val="5169"/>
              </a:lnSpc>
            </a:pPr>
            <a:r>
              <a:rPr lang="en-US" sz="5499">
                <a:solidFill>
                  <a:srgbClr val="FFFFFF"/>
                </a:solidFill>
                <a:latin typeface="Montserrat Classic"/>
              </a:rPr>
              <a:t>Phạm vi</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01613">
            <a:off x="3442903" y="-2911881"/>
            <a:ext cx="3717536" cy="4171148"/>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01613">
            <a:off x="17502317" y="4561694"/>
            <a:ext cx="3756818" cy="4215223"/>
          </a:xfrm>
          <a:prstGeom prst="rect">
            <a:avLst/>
          </a:prstGeom>
        </p:spPr>
      </p:pic>
      <p:grpSp>
        <p:nvGrpSpPr>
          <p:cNvPr id="10" name="Group 10"/>
          <p:cNvGrpSpPr/>
          <p:nvPr/>
        </p:nvGrpSpPr>
        <p:grpSpPr>
          <a:xfrm>
            <a:off x="7842146" y="504258"/>
            <a:ext cx="10155640" cy="1762612"/>
            <a:chOff x="0" y="0"/>
            <a:chExt cx="13540854" cy="2350150"/>
          </a:xfrm>
        </p:grpSpPr>
        <p:sp>
          <p:nvSpPr>
            <p:cNvPr id="11" name="TextBox 11"/>
            <p:cNvSpPr txBox="1"/>
            <p:nvPr/>
          </p:nvSpPr>
          <p:spPr>
            <a:xfrm>
              <a:off x="2239384" y="1099305"/>
              <a:ext cx="11301469" cy="984146"/>
            </a:xfrm>
            <a:prstGeom prst="rect">
              <a:avLst/>
            </a:prstGeom>
          </p:spPr>
          <p:txBody>
            <a:bodyPr lIns="0" tIns="0" rIns="0" bIns="0" rtlCol="0" anchor="t">
              <a:spAutoFit/>
            </a:bodyPr>
            <a:lstStyle/>
            <a:p>
              <a:pPr>
                <a:lnSpc>
                  <a:spcPts val="5170"/>
                </a:lnSpc>
              </a:pPr>
              <a:r>
                <a:rPr lang="en-US" sz="5500">
                  <a:solidFill>
                    <a:srgbClr val="FFFFFF"/>
                  </a:solidFill>
                  <a:latin typeface="Montserrat Classic"/>
                </a:rPr>
                <a:t>Lí do chọn đề tài</a:t>
              </a:r>
            </a:p>
          </p:txBody>
        </p:sp>
        <p:grpSp>
          <p:nvGrpSpPr>
            <p:cNvPr id="12" name="Group 12"/>
            <p:cNvGrpSpPr/>
            <p:nvPr/>
          </p:nvGrpSpPr>
          <p:grpSpPr>
            <a:xfrm>
              <a:off x="1254736" y="699256"/>
              <a:ext cx="10766002" cy="1650894"/>
              <a:chOff x="0" y="0"/>
              <a:chExt cx="10825905" cy="1660080"/>
            </a:xfrm>
          </p:grpSpPr>
          <p:sp>
            <p:nvSpPr>
              <p:cNvPr id="13" name="Freeform 13"/>
              <p:cNvSpPr/>
              <p:nvPr/>
            </p:nvSpPr>
            <p:spPr>
              <a:xfrm>
                <a:off x="0" y="0"/>
                <a:ext cx="10825905" cy="1660080"/>
              </a:xfrm>
              <a:custGeom>
                <a:avLst/>
                <a:gdLst/>
                <a:ahLst/>
                <a:cxnLst/>
                <a:rect l="l" t="t" r="r" b="b"/>
                <a:pathLst>
                  <a:path w="10825905" h="1660080">
                    <a:moveTo>
                      <a:pt x="0" y="0"/>
                    </a:moveTo>
                    <a:lnTo>
                      <a:pt x="0" y="1660080"/>
                    </a:lnTo>
                    <a:lnTo>
                      <a:pt x="10825905" y="1660080"/>
                    </a:lnTo>
                    <a:lnTo>
                      <a:pt x="10825905" y="0"/>
                    </a:lnTo>
                    <a:lnTo>
                      <a:pt x="0" y="0"/>
                    </a:lnTo>
                    <a:close/>
                    <a:moveTo>
                      <a:pt x="10764945" y="1599120"/>
                    </a:moveTo>
                    <a:lnTo>
                      <a:pt x="59690" y="1599120"/>
                    </a:lnTo>
                    <a:lnTo>
                      <a:pt x="59690" y="59690"/>
                    </a:lnTo>
                    <a:lnTo>
                      <a:pt x="10764945" y="59690"/>
                    </a:lnTo>
                    <a:lnTo>
                      <a:pt x="10764945" y="1599120"/>
                    </a:lnTo>
                    <a:close/>
                  </a:path>
                </a:pathLst>
              </a:custGeom>
              <a:solidFill>
                <a:srgbClr val="FFFFFF"/>
              </a:solidFill>
            </p:spPr>
          </p:sp>
        </p:gr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82204">
              <a:off x="146827" y="64540"/>
              <a:ext cx="1076133" cy="2176005"/>
            </a:xfrm>
            <a:prstGeom prst="rect">
              <a:avLst/>
            </a:prstGeom>
          </p:spPr>
        </p:pic>
      </p:grpSp>
      <p:grpSp>
        <p:nvGrpSpPr>
          <p:cNvPr id="15" name="Group 15"/>
          <p:cNvGrpSpPr/>
          <p:nvPr/>
        </p:nvGrpSpPr>
        <p:grpSpPr>
          <a:xfrm>
            <a:off x="7797328" y="2231586"/>
            <a:ext cx="9060372" cy="1921235"/>
            <a:chOff x="0" y="0"/>
            <a:chExt cx="12080496" cy="2561646"/>
          </a:xfrm>
        </p:grpSpPr>
        <p:grpSp>
          <p:nvGrpSpPr>
            <p:cNvPr id="16" name="Group 16"/>
            <p:cNvGrpSpPr/>
            <p:nvPr/>
          </p:nvGrpSpPr>
          <p:grpSpPr>
            <a:xfrm>
              <a:off x="1314494" y="910752"/>
              <a:ext cx="10766002" cy="1650894"/>
              <a:chOff x="0" y="0"/>
              <a:chExt cx="10825905" cy="1660080"/>
            </a:xfrm>
          </p:grpSpPr>
          <p:sp>
            <p:nvSpPr>
              <p:cNvPr id="17" name="Freeform 17"/>
              <p:cNvSpPr/>
              <p:nvPr/>
            </p:nvSpPr>
            <p:spPr>
              <a:xfrm>
                <a:off x="0" y="0"/>
                <a:ext cx="10825905" cy="1660080"/>
              </a:xfrm>
              <a:custGeom>
                <a:avLst/>
                <a:gdLst/>
                <a:ahLst/>
                <a:cxnLst/>
                <a:rect l="l" t="t" r="r" b="b"/>
                <a:pathLst>
                  <a:path w="10825905" h="1660080">
                    <a:moveTo>
                      <a:pt x="0" y="0"/>
                    </a:moveTo>
                    <a:lnTo>
                      <a:pt x="0" y="1660080"/>
                    </a:lnTo>
                    <a:lnTo>
                      <a:pt x="10825905" y="1660080"/>
                    </a:lnTo>
                    <a:lnTo>
                      <a:pt x="10825905" y="0"/>
                    </a:lnTo>
                    <a:lnTo>
                      <a:pt x="0" y="0"/>
                    </a:lnTo>
                    <a:close/>
                    <a:moveTo>
                      <a:pt x="10764945" y="1599120"/>
                    </a:moveTo>
                    <a:lnTo>
                      <a:pt x="59690" y="1599120"/>
                    </a:lnTo>
                    <a:lnTo>
                      <a:pt x="59690" y="59690"/>
                    </a:lnTo>
                    <a:lnTo>
                      <a:pt x="10764945" y="59690"/>
                    </a:lnTo>
                    <a:lnTo>
                      <a:pt x="10764945" y="1599120"/>
                    </a:lnTo>
                    <a:close/>
                  </a:path>
                </a:pathLst>
              </a:custGeom>
              <a:solidFill>
                <a:srgbClr val="FFFFFF"/>
              </a:solidFill>
            </p:spPr>
          </p:sp>
        </p:grpSp>
        <p:pic>
          <p:nvPicPr>
            <p:cNvPr id="18" name="Picture 1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82204">
              <a:off x="146827" y="64540"/>
              <a:ext cx="1076133" cy="2176005"/>
            </a:xfrm>
            <a:prstGeom prst="rect">
              <a:avLst/>
            </a:prstGeom>
          </p:spPr>
        </p:pic>
      </p:grpSp>
      <p:grpSp>
        <p:nvGrpSpPr>
          <p:cNvPr id="19" name="Group 19"/>
          <p:cNvGrpSpPr/>
          <p:nvPr/>
        </p:nvGrpSpPr>
        <p:grpSpPr>
          <a:xfrm>
            <a:off x="7842146" y="4201329"/>
            <a:ext cx="10155640" cy="1930347"/>
            <a:chOff x="0" y="0"/>
            <a:chExt cx="13540854" cy="2573797"/>
          </a:xfrm>
        </p:grpSpPr>
        <p:grpSp>
          <p:nvGrpSpPr>
            <p:cNvPr id="20" name="Group 20"/>
            <p:cNvGrpSpPr/>
            <p:nvPr/>
          </p:nvGrpSpPr>
          <p:grpSpPr>
            <a:xfrm>
              <a:off x="1254736" y="922903"/>
              <a:ext cx="10766002" cy="1650894"/>
              <a:chOff x="0" y="0"/>
              <a:chExt cx="10825905" cy="1660080"/>
            </a:xfrm>
          </p:grpSpPr>
          <p:sp>
            <p:nvSpPr>
              <p:cNvPr id="21" name="Freeform 21"/>
              <p:cNvSpPr/>
              <p:nvPr/>
            </p:nvSpPr>
            <p:spPr>
              <a:xfrm>
                <a:off x="0" y="0"/>
                <a:ext cx="10825905" cy="1660080"/>
              </a:xfrm>
              <a:custGeom>
                <a:avLst/>
                <a:gdLst/>
                <a:ahLst/>
                <a:cxnLst/>
                <a:rect l="l" t="t" r="r" b="b"/>
                <a:pathLst>
                  <a:path w="10825905" h="1660080">
                    <a:moveTo>
                      <a:pt x="0" y="0"/>
                    </a:moveTo>
                    <a:lnTo>
                      <a:pt x="0" y="1660080"/>
                    </a:lnTo>
                    <a:lnTo>
                      <a:pt x="10825905" y="1660080"/>
                    </a:lnTo>
                    <a:lnTo>
                      <a:pt x="10825905" y="0"/>
                    </a:lnTo>
                    <a:lnTo>
                      <a:pt x="0" y="0"/>
                    </a:lnTo>
                    <a:close/>
                    <a:moveTo>
                      <a:pt x="10764945" y="1599120"/>
                    </a:moveTo>
                    <a:lnTo>
                      <a:pt x="59690" y="1599120"/>
                    </a:lnTo>
                    <a:lnTo>
                      <a:pt x="59690" y="59690"/>
                    </a:lnTo>
                    <a:lnTo>
                      <a:pt x="10764945" y="59690"/>
                    </a:lnTo>
                    <a:lnTo>
                      <a:pt x="10764945" y="1599120"/>
                    </a:lnTo>
                    <a:close/>
                  </a:path>
                </a:pathLst>
              </a:custGeom>
              <a:solidFill>
                <a:srgbClr val="FFFFFF"/>
              </a:solidFill>
            </p:spPr>
          </p:sp>
        </p:grpSp>
        <p:sp>
          <p:nvSpPr>
            <p:cNvPr id="22" name="TextBox 22"/>
            <p:cNvSpPr txBox="1"/>
            <p:nvPr/>
          </p:nvSpPr>
          <p:spPr>
            <a:xfrm>
              <a:off x="2197628" y="1163847"/>
              <a:ext cx="11343225" cy="972397"/>
            </a:xfrm>
            <a:prstGeom prst="rect">
              <a:avLst/>
            </a:prstGeom>
          </p:spPr>
          <p:txBody>
            <a:bodyPr lIns="0" tIns="0" rIns="0" bIns="0" rtlCol="0" anchor="t">
              <a:spAutoFit/>
            </a:bodyPr>
            <a:lstStyle/>
            <a:p>
              <a:pPr>
                <a:lnSpc>
                  <a:spcPts val="5169"/>
                </a:lnSpc>
              </a:pPr>
              <a:r>
                <a:rPr lang="en-US" sz="5499">
                  <a:solidFill>
                    <a:srgbClr val="FFFFFF"/>
                  </a:solidFill>
                  <a:latin typeface="Montserrat Classic"/>
                </a:rPr>
                <a:t>Công cụ</a:t>
              </a:r>
            </a:p>
          </p:txBody>
        </p:sp>
        <p:pic>
          <p:nvPicPr>
            <p:cNvPr id="23" name="Picture 2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82204">
              <a:off x="146827" y="64540"/>
              <a:ext cx="1076133" cy="2176005"/>
            </a:xfrm>
            <a:prstGeom prst="rect">
              <a:avLst/>
            </a:prstGeom>
          </p:spPr>
        </p:pic>
      </p:grpSp>
      <p:grpSp>
        <p:nvGrpSpPr>
          <p:cNvPr id="24" name="Group 24"/>
          <p:cNvGrpSpPr/>
          <p:nvPr/>
        </p:nvGrpSpPr>
        <p:grpSpPr>
          <a:xfrm>
            <a:off x="7842146" y="5963701"/>
            <a:ext cx="9086157" cy="1943775"/>
            <a:chOff x="0" y="0"/>
            <a:chExt cx="12114877" cy="2591700"/>
          </a:xfrm>
        </p:grpSpPr>
        <p:grpSp>
          <p:nvGrpSpPr>
            <p:cNvPr id="25" name="Group 25"/>
            <p:cNvGrpSpPr/>
            <p:nvPr/>
          </p:nvGrpSpPr>
          <p:grpSpPr>
            <a:xfrm>
              <a:off x="1348874" y="940806"/>
              <a:ext cx="10766002" cy="1650894"/>
              <a:chOff x="0" y="0"/>
              <a:chExt cx="10825905" cy="1660080"/>
            </a:xfrm>
          </p:grpSpPr>
          <p:sp>
            <p:nvSpPr>
              <p:cNvPr id="26" name="Freeform 26"/>
              <p:cNvSpPr/>
              <p:nvPr/>
            </p:nvSpPr>
            <p:spPr>
              <a:xfrm>
                <a:off x="0" y="0"/>
                <a:ext cx="10825905" cy="1660080"/>
              </a:xfrm>
              <a:custGeom>
                <a:avLst/>
                <a:gdLst/>
                <a:ahLst/>
                <a:cxnLst/>
                <a:rect l="l" t="t" r="r" b="b"/>
                <a:pathLst>
                  <a:path w="10825905" h="1660080">
                    <a:moveTo>
                      <a:pt x="0" y="0"/>
                    </a:moveTo>
                    <a:lnTo>
                      <a:pt x="0" y="1660080"/>
                    </a:lnTo>
                    <a:lnTo>
                      <a:pt x="10825905" y="1660080"/>
                    </a:lnTo>
                    <a:lnTo>
                      <a:pt x="10825905" y="0"/>
                    </a:lnTo>
                    <a:lnTo>
                      <a:pt x="0" y="0"/>
                    </a:lnTo>
                    <a:close/>
                    <a:moveTo>
                      <a:pt x="10764945" y="1599120"/>
                    </a:moveTo>
                    <a:lnTo>
                      <a:pt x="59690" y="1599120"/>
                    </a:lnTo>
                    <a:lnTo>
                      <a:pt x="59690" y="59690"/>
                    </a:lnTo>
                    <a:lnTo>
                      <a:pt x="10764945" y="59690"/>
                    </a:lnTo>
                    <a:lnTo>
                      <a:pt x="10764945" y="1599120"/>
                    </a:lnTo>
                    <a:close/>
                  </a:path>
                </a:pathLst>
              </a:custGeom>
              <a:solidFill>
                <a:srgbClr val="FFFFFF"/>
              </a:solidFill>
            </p:spPr>
          </p:sp>
        </p:grpSp>
        <p:pic>
          <p:nvPicPr>
            <p:cNvPr id="27" name="Picture 2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82204">
              <a:off x="146827" y="64540"/>
              <a:ext cx="1076133" cy="2176005"/>
            </a:xfrm>
            <a:prstGeom prst="rect">
              <a:avLst/>
            </a:prstGeom>
          </p:spPr>
        </p:pic>
      </p:grpSp>
      <p:grpSp>
        <p:nvGrpSpPr>
          <p:cNvPr id="28" name="Group 28"/>
          <p:cNvGrpSpPr/>
          <p:nvPr/>
        </p:nvGrpSpPr>
        <p:grpSpPr>
          <a:xfrm>
            <a:off x="647750" y="3369188"/>
            <a:ext cx="5401161" cy="2594514"/>
            <a:chOff x="0" y="0"/>
            <a:chExt cx="7201548" cy="3459351"/>
          </a:xfrm>
        </p:grpSpPr>
        <p:pic>
          <p:nvPicPr>
            <p:cNvPr id="29" name="Picture 29"/>
            <p:cNvPicPr>
              <a:picLocks noChangeAspect="1"/>
            </p:cNvPicPr>
            <p:nvPr/>
          </p:nvPicPr>
          <p:blipFill>
            <a:blip r:embed="rId10"/>
            <a:srcRect b="41685"/>
            <a:stretch>
              <a:fillRect/>
            </a:stretch>
          </p:blipFill>
          <p:spPr>
            <a:xfrm>
              <a:off x="0" y="0"/>
              <a:ext cx="7201548" cy="3459351"/>
            </a:xfrm>
            <a:prstGeom prst="rect">
              <a:avLst/>
            </a:prstGeom>
          </p:spPr>
        </p:pic>
        <p:sp>
          <p:nvSpPr>
            <p:cNvPr id="30" name="TextBox 30"/>
            <p:cNvSpPr txBox="1"/>
            <p:nvPr/>
          </p:nvSpPr>
          <p:spPr>
            <a:xfrm rot="-177759">
              <a:off x="751824" y="1518394"/>
              <a:ext cx="5418594" cy="1422187"/>
            </a:xfrm>
            <a:prstGeom prst="rect">
              <a:avLst/>
            </a:prstGeom>
          </p:spPr>
          <p:txBody>
            <a:bodyPr lIns="0" tIns="0" rIns="0" bIns="0" rtlCol="0" anchor="t">
              <a:spAutoFit/>
            </a:bodyPr>
            <a:lstStyle/>
            <a:p>
              <a:pPr>
                <a:lnSpc>
                  <a:spcPts val="7519"/>
                </a:lnSpc>
              </a:pPr>
              <a:r>
                <a:rPr lang="en-US" sz="7999">
                  <a:solidFill>
                    <a:srgbClr val="FFFFFF"/>
                  </a:solidFill>
                  <a:latin typeface="Montserrat Extra-Bold"/>
                </a:rPr>
                <a:t>Mở đầu</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grpSp>
        <p:nvGrpSpPr>
          <p:cNvPr id="2" name="Group 2"/>
          <p:cNvGrpSpPr/>
          <p:nvPr/>
        </p:nvGrpSpPr>
        <p:grpSpPr>
          <a:xfrm>
            <a:off x="-1313592" y="-1184785"/>
            <a:ext cx="23317462" cy="13315660"/>
            <a:chOff x="0" y="0"/>
            <a:chExt cx="31089950" cy="17754214"/>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147" r="7321" b="41620"/>
            <a:stretch>
              <a:fillRect/>
            </a:stretch>
          </p:blipFill>
          <p:spPr>
            <a:xfrm>
              <a:off x="17471670" y="1088841"/>
              <a:ext cx="8663786" cy="14235323"/>
            </a:xfrm>
            <a:prstGeom prst="rect">
              <a:avLst/>
            </a:prstGeom>
          </p:spPr>
        </p:pic>
        <p:grpSp>
          <p:nvGrpSpPr>
            <p:cNvPr id="4" name="Group 4"/>
            <p:cNvGrpSpPr/>
            <p:nvPr/>
          </p:nvGrpSpPr>
          <p:grpSpPr>
            <a:xfrm>
              <a:off x="3123055" y="2951313"/>
              <a:ext cx="21448374" cy="11251816"/>
              <a:chOff x="0" y="0"/>
              <a:chExt cx="28492958" cy="14947405"/>
            </a:xfrm>
          </p:grpSpPr>
          <p:sp>
            <p:nvSpPr>
              <p:cNvPr id="5" name="Freeform 5"/>
              <p:cNvSpPr/>
              <p:nvPr/>
            </p:nvSpPr>
            <p:spPr>
              <a:xfrm>
                <a:off x="0" y="0"/>
                <a:ext cx="28492958" cy="14947405"/>
              </a:xfrm>
              <a:custGeom>
                <a:avLst/>
                <a:gdLst/>
                <a:ahLst/>
                <a:cxnLst/>
                <a:rect l="l" t="t" r="r" b="b"/>
                <a:pathLst>
                  <a:path w="28492958" h="14947405">
                    <a:moveTo>
                      <a:pt x="0" y="0"/>
                    </a:moveTo>
                    <a:lnTo>
                      <a:pt x="0" y="14947405"/>
                    </a:lnTo>
                    <a:lnTo>
                      <a:pt x="28492958" y="14947405"/>
                    </a:lnTo>
                    <a:lnTo>
                      <a:pt x="28492958" y="0"/>
                    </a:lnTo>
                    <a:lnTo>
                      <a:pt x="0" y="0"/>
                    </a:lnTo>
                    <a:close/>
                    <a:moveTo>
                      <a:pt x="28431998" y="14886445"/>
                    </a:moveTo>
                    <a:lnTo>
                      <a:pt x="59690" y="14886445"/>
                    </a:lnTo>
                    <a:lnTo>
                      <a:pt x="59690" y="59690"/>
                    </a:lnTo>
                    <a:lnTo>
                      <a:pt x="28431998" y="59690"/>
                    </a:lnTo>
                    <a:lnTo>
                      <a:pt x="28431998" y="14886445"/>
                    </a:lnTo>
                    <a:close/>
                  </a:path>
                </a:pathLst>
              </a:cu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1613">
              <a:off x="24370819" y="10791332"/>
              <a:ext cx="4956715" cy="5561531"/>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448116">
              <a:off x="2084867" y="12135095"/>
              <a:ext cx="4356996" cy="488863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616728" flipH="1" flipV="1">
              <a:off x="1015071" y="11667117"/>
              <a:ext cx="5072026" cy="5072026"/>
            </a:xfrm>
            <a:prstGeom prst="rect">
              <a:avLst/>
            </a:prstGeom>
          </p:spPr>
        </p:pic>
        <p:sp>
          <p:nvSpPr>
            <p:cNvPr id="9" name="TextBox 9"/>
            <p:cNvSpPr txBox="1"/>
            <p:nvPr/>
          </p:nvSpPr>
          <p:spPr>
            <a:xfrm>
              <a:off x="7866855" y="2252226"/>
              <a:ext cx="11071818" cy="663469"/>
            </a:xfrm>
            <a:prstGeom prst="rect">
              <a:avLst/>
            </a:prstGeom>
          </p:spPr>
          <p:txBody>
            <a:bodyPr lIns="0" tIns="0" rIns="0" bIns="0" rtlCol="0" anchor="t">
              <a:spAutoFit/>
            </a:bodyPr>
            <a:lstStyle/>
            <a:p>
              <a:pPr algn="ctr">
                <a:lnSpc>
                  <a:spcPts val="3639"/>
                </a:lnSpc>
              </a:pPr>
              <a:r>
                <a:rPr lang="en-US" sz="3499">
                  <a:solidFill>
                    <a:srgbClr val="FFFFFF"/>
                  </a:solidFill>
                  <a:latin typeface="Montserrat Semi-Bold"/>
                </a:rPr>
                <a:t>Ứng dụng tìm điểm màu cận nhất</a:t>
              </a:r>
            </a:p>
          </p:txBody>
        </p:sp>
        <p:sp>
          <p:nvSpPr>
            <p:cNvPr id="10" name="AutoShape 10"/>
            <p:cNvSpPr/>
            <p:nvPr/>
          </p:nvSpPr>
          <p:spPr>
            <a:xfrm>
              <a:off x="18938673" y="2560148"/>
              <a:ext cx="3654643" cy="0"/>
            </a:xfrm>
            <a:prstGeom prst="line">
              <a:avLst/>
            </a:prstGeom>
            <a:ln w="38100" cap="rnd">
              <a:solidFill>
                <a:srgbClr val="FFFFFF"/>
              </a:solidFill>
              <a:prstDash val="solid"/>
              <a:headEnd type="none" w="sm" len="sm"/>
              <a:tailEnd type="none" w="sm" len="sm"/>
            </a:ln>
          </p:spPr>
        </p:sp>
        <p:sp>
          <p:nvSpPr>
            <p:cNvPr id="11" name="AutoShape 11"/>
            <p:cNvSpPr/>
            <p:nvPr/>
          </p:nvSpPr>
          <p:spPr>
            <a:xfrm>
              <a:off x="4483489" y="2607877"/>
              <a:ext cx="3383367" cy="0"/>
            </a:xfrm>
            <a:prstGeom prst="line">
              <a:avLst/>
            </a:prstGeom>
            <a:ln w="38100" cap="rnd">
              <a:solidFill>
                <a:srgbClr val="FFFFFF"/>
              </a:solidFill>
              <a:prstDash val="solid"/>
              <a:headEnd type="none" w="sm" len="sm"/>
              <a:tailEnd type="none" w="sm" len="sm"/>
            </a:ln>
          </p:spPr>
        </p:sp>
        <p:sp>
          <p:nvSpPr>
            <p:cNvPr id="12" name="AutoShape 12"/>
            <p:cNvSpPr/>
            <p:nvPr/>
          </p:nvSpPr>
          <p:spPr>
            <a:xfrm rot="5400000">
              <a:off x="1541934" y="7980921"/>
              <a:ext cx="3980200" cy="0"/>
            </a:xfrm>
            <a:prstGeom prst="line">
              <a:avLst/>
            </a:prstGeom>
            <a:ln w="38100" cap="rnd">
              <a:solidFill>
                <a:srgbClr val="FFFFFF"/>
              </a:solidFill>
              <a:prstDash val="solid"/>
              <a:headEnd type="none" w="sm" len="sm"/>
              <a:tailEnd type="none" w="sm" len="sm"/>
            </a:ln>
          </p:spPr>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32585">
              <a:off x="24426135" y="875043"/>
              <a:ext cx="5363662" cy="6018134"/>
            </a:xfrm>
            <a:prstGeom prst="rect">
              <a:avLst/>
            </a:prstGeom>
          </p:spPr>
        </p:pic>
        <p:grpSp>
          <p:nvGrpSpPr>
            <p:cNvPr id="14" name="Group 14"/>
            <p:cNvGrpSpPr/>
            <p:nvPr/>
          </p:nvGrpSpPr>
          <p:grpSpPr>
            <a:xfrm>
              <a:off x="5138089" y="3928461"/>
              <a:ext cx="17610733" cy="1724063"/>
              <a:chOff x="0" y="0"/>
              <a:chExt cx="19382622" cy="1897528"/>
            </a:xfrm>
          </p:grpSpPr>
          <p:sp>
            <p:nvSpPr>
              <p:cNvPr id="15" name="Freeform 15"/>
              <p:cNvSpPr/>
              <p:nvPr/>
            </p:nvSpPr>
            <p:spPr>
              <a:xfrm>
                <a:off x="0" y="0"/>
                <a:ext cx="19382622" cy="1897528"/>
              </a:xfrm>
              <a:custGeom>
                <a:avLst/>
                <a:gdLst/>
                <a:ahLst/>
                <a:cxnLst/>
                <a:rect l="l" t="t" r="r" b="b"/>
                <a:pathLst>
                  <a:path w="19382622" h="1897528">
                    <a:moveTo>
                      <a:pt x="0" y="0"/>
                    </a:moveTo>
                    <a:lnTo>
                      <a:pt x="0" y="1897528"/>
                    </a:lnTo>
                    <a:lnTo>
                      <a:pt x="19382622" y="1897528"/>
                    </a:lnTo>
                    <a:lnTo>
                      <a:pt x="19382622" y="0"/>
                    </a:lnTo>
                    <a:lnTo>
                      <a:pt x="0" y="0"/>
                    </a:lnTo>
                    <a:close/>
                    <a:moveTo>
                      <a:pt x="19321662" y="1836568"/>
                    </a:moveTo>
                    <a:lnTo>
                      <a:pt x="59690" y="1836568"/>
                    </a:lnTo>
                    <a:lnTo>
                      <a:pt x="59690" y="59690"/>
                    </a:lnTo>
                    <a:lnTo>
                      <a:pt x="19321662" y="59690"/>
                    </a:lnTo>
                    <a:lnTo>
                      <a:pt x="19321662" y="1836568"/>
                    </a:lnTo>
                    <a:close/>
                  </a:path>
                </a:pathLst>
              </a:custGeom>
              <a:solidFill>
                <a:srgbClr val="FFFFFF"/>
              </a:solidFill>
            </p:spPr>
          </p:sp>
        </p:grpSp>
        <p:sp>
          <p:nvSpPr>
            <p:cNvPr id="16" name="TextBox 16"/>
            <p:cNvSpPr txBox="1"/>
            <p:nvPr/>
          </p:nvSpPr>
          <p:spPr>
            <a:xfrm>
              <a:off x="6019752" y="4554288"/>
              <a:ext cx="15298360" cy="510508"/>
            </a:xfrm>
            <a:prstGeom prst="rect">
              <a:avLst/>
            </a:prstGeom>
          </p:spPr>
          <p:txBody>
            <a:bodyPr lIns="0" tIns="0" rIns="0" bIns="0" rtlCol="0" anchor="t">
              <a:spAutoFit/>
            </a:bodyPr>
            <a:lstStyle/>
            <a:p>
              <a:pPr algn="ctr">
                <a:lnSpc>
                  <a:spcPts val="2808"/>
                </a:lnSpc>
              </a:pPr>
              <a:r>
                <a:rPr lang="en-US" sz="2700">
                  <a:solidFill>
                    <a:srgbClr val="FFFFFF"/>
                  </a:solidFill>
                  <a:latin typeface="Montserrat Semi-Bold"/>
                </a:rPr>
                <a:t>Áp dụng thuật toán tìm kiếm lân cận trên KD-Tree</a:t>
              </a:r>
            </a:p>
          </p:txBody>
        </p:sp>
        <p:sp>
          <p:nvSpPr>
            <p:cNvPr id="17" name="TextBox 17"/>
            <p:cNvSpPr txBox="1"/>
            <p:nvPr/>
          </p:nvSpPr>
          <p:spPr>
            <a:xfrm>
              <a:off x="5138089" y="6188040"/>
              <a:ext cx="17610733" cy="3131785"/>
            </a:xfrm>
            <a:prstGeom prst="rect">
              <a:avLst/>
            </a:prstGeom>
          </p:spPr>
          <p:txBody>
            <a:bodyPr lIns="0" tIns="0" rIns="0" bIns="0" rtlCol="0" anchor="t">
              <a:spAutoFit/>
            </a:bodyPr>
            <a:lstStyle/>
            <a:p>
              <a:pPr algn="just">
                <a:lnSpc>
                  <a:spcPts val="3743"/>
                </a:lnSpc>
              </a:pPr>
              <a:r>
                <a:rPr lang="en-US" sz="2793">
                  <a:solidFill>
                    <a:srgbClr val="FFFFFF"/>
                  </a:solidFill>
                  <a:latin typeface="Montserrat Semi-Bold"/>
                </a:rPr>
                <a:t>Dựng cây 3 chiều từ file dữ liệu mã màu có sẵn (hàm kd_node_t* make_tree_file.). Sau đó, áp dụng thuật toán nearest neighbors search để tìm ra mã màu cận nhất với màu đã cho (hàm Colour_code_name Find_nearest) và trả kết quả vào biến Find_nearest. Cuối cùng, ta in ra màu tương ứng với mã kết quả.</a:t>
              </a:r>
            </a:p>
          </p:txBody>
        </p:sp>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60744">
              <a:off x="18271062" y="8730656"/>
              <a:ext cx="6094102" cy="6288473"/>
            </a:xfrm>
            <a:prstGeom prst="rect">
              <a:avLst/>
            </a:prstGeom>
          </p:spPr>
        </p:pic>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263366" y="3928461"/>
              <a:ext cx="1485424" cy="1446431"/>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2387" t="3175" b="38366"/>
          <a:stretch>
            <a:fillRect/>
          </a:stretch>
        </p:blipFill>
        <p:spPr>
          <a:xfrm>
            <a:off x="0" y="0"/>
            <a:ext cx="10536157" cy="10457118"/>
          </a:xfrm>
          <a:prstGeom prst="rect">
            <a:avLst/>
          </a:prstGeom>
        </p:spPr>
      </p:pic>
      <p:pic>
        <p:nvPicPr>
          <p:cNvPr id="3" name="Picture 3"/>
          <p:cNvPicPr>
            <a:picLocks noChangeAspect="1"/>
          </p:cNvPicPr>
          <p:nvPr/>
        </p:nvPicPr>
        <p:blipFill>
          <a:blip r:embed="rId4"/>
          <a:srcRect l="3819" t="7555" b="805"/>
          <a:stretch>
            <a:fillRect/>
          </a:stretch>
        </p:blipFill>
        <p:spPr>
          <a:xfrm>
            <a:off x="1371600" y="190499"/>
            <a:ext cx="14742029" cy="960120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302721">
            <a:off x="667084" y="-339356"/>
            <a:ext cx="1788506" cy="1788506"/>
          </a:xfrm>
          <a:prstGeom prst="rect">
            <a:avLst/>
          </a:prstGeom>
        </p:spPr>
      </p:pic>
      <p:sp>
        <p:nvSpPr>
          <p:cNvPr id="8" name="TextBox 8"/>
          <p:cNvSpPr txBox="1"/>
          <p:nvPr/>
        </p:nvSpPr>
        <p:spPr>
          <a:xfrm>
            <a:off x="3075696" y="9066974"/>
            <a:ext cx="12136608" cy="477901"/>
          </a:xfrm>
          <a:prstGeom prst="rect">
            <a:avLst/>
          </a:prstGeom>
        </p:spPr>
        <p:txBody>
          <a:bodyPr lIns="0" tIns="0" rIns="0" bIns="0" rtlCol="0" anchor="t">
            <a:spAutoFit/>
          </a:bodyPr>
          <a:lstStyle/>
          <a:p>
            <a:pPr algn="ctr">
              <a:lnSpc>
                <a:spcPts val="3572"/>
              </a:lnSpc>
            </a:pPr>
            <a:r>
              <a:rPr lang="en-US" sz="3800">
                <a:solidFill>
                  <a:srgbClr val="000000"/>
                </a:solidFill>
                <a:latin typeface="Montserrat Classic Bold"/>
              </a:rPr>
              <a:t>#Hàm make_tree_file</a:t>
            </a:r>
          </a:p>
        </p:txBody>
      </p:sp>
      <p:pic>
        <p:nvPicPr>
          <p:cNvPr id="11" name="Picture 10">
            <a:extLst>
              <a:ext uri="{FF2B5EF4-FFF2-40B4-BE49-F238E27FC236}">
                <a16:creationId xmlns:a16="http://schemas.microsoft.com/office/drawing/2014/main" id="{E098F56E-E426-4A7B-A87B-4AACC36F2C5B}"/>
              </a:ext>
            </a:extLst>
          </p:cNvPr>
          <p:cNvPicPr>
            <a:picLocks noChangeAspect="1"/>
          </p:cNvPicPr>
          <p:nvPr/>
        </p:nvPicPr>
        <p:blipFill>
          <a:blip r:embed="rId7"/>
          <a:stretch>
            <a:fillRect/>
          </a:stretch>
        </p:blipFill>
        <p:spPr>
          <a:xfrm>
            <a:off x="4104693" y="495299"/>
            <a:ext cx="9220200" cy="8077202"/>
          </a:xfrm>
          <a:prstGeom prst="rect">
            <a:avLst/>
          </a:prstGeom>
        </p:spPr>
      </p:pic>
    </p:spTree>
    <p:extLst>
      <p:ext uri="{BB962C8B-B14F-4D97-AF65-F5344CB8AC3E}">
        <p14:creationId xmlns:p14="http://schemas.microsoft.com/office/powerpoint/2010/main" val="2348358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2387" t="3175" b="38366"/>
          <a:stretch>
            <a:fillRect/>
          </a:stretch>
        </p:blipFill>
        <p:spPr>
          <a:xfrm>
            <a:off x="0" y="0"/>
            <a:ext cx="10536157" cy="10457118"/>
          </a:xfrm>
          <a:prstGeom prst="rect">
            <a:avLst/>
          </a:prstGeom>
        </p:spPr>
      </p:pic>
      <p:pic>
        <p:nvPicPr>
          <p:cNvPr id="3" name="Picture 3"/>
          <p:cNvPicPr>
            <a:picLocks noChangeAspect="1"/>
          </p:cNvPicPr>
          <p:nvPr/>
        </p:nvPicPr>
        <p:blipFill>
          <a:blip r:embed="rId4"/>
          <a:srcRect l="3819" t="7555" b="805"/>
          <a:stretch>
            <a:fillRect/>
          </a:stretch>
        </p:blipFill>
        <p:spPr>
          <a:xfrm>
            <a:off x="1581002" y="175749"/>
            <a:ext cx="14742029" cy="9768352"/>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302721">
            <a:off x="172755" y="24945"/>
            <a:ext cx="1788506" cy="1788506"/>
          </a:xfrm>
          <a:prstGeom prst="rect">
            <a:avLst/>
          </a:prstGeom>
        </p:spPr>
      </p:pic>
      <p:sp>
        <p:nvSpPr>
          <p:cNvPr id="8" name="TextBox 8"/>
          <p:cNvSpPr txBox="1"/>
          <p:nvPr/>
        </p:nvSpPr>
        <p:spPr>
          <a:xfrm>
            <a:off x="3075696" y="9066974"/>
            <a:ext cx="12136608" cy="477901"/>
          </a:xfrm>
          <a:prstGeom prst="rect">
            <a:avLst/>
          </a:prstGeom>
        </p:spPr>
        <p:txBody>
          <a:bodyPr lIns="0" tIns="0" rIns="0" bIns="0" rtlCol="0" anchor="t">
            <a:spAutoFit/>
          </a:bodyPr>
          <a:lstStyle/>
          <a:p>
            <a:pPr algn="ctr">
              <a:lnSpc>
                <a:spcPts val="3572"/>
              </a:lnSpc>
            </a:pPr>
            <a:r>
              <a:rPr lang="en-US" sz="3800">
                <a:solidFill>
                  <a:srgbClr val="000000"/>
                </a:solidFill>
                <a:latin typeface="Montserrat Classic Bold"/>
              </a:rPr>
              <a:t>#Hàm find_nearest</a:t>
            </a:r>
          </a:p>
        </p:txBody>
      </p:sp>
      <p:pic>
        <p:nvPicPr>
          <p:cNvPr id="7" name="Picture 6">
            <a:extLst>
              <a:ext uri="{FF2B5EF4-FFF2-40B4-BE49-F238E27FC236}">
                <a16:creationId xmlns:a16="http://schemas.microsoft.com/office/drawing/2014/main" id="{96C668E1-4B47-4B8B-AD3B-E1256CEF38F8}"/>
              </a:ext>
            </a:extLst>
          </p:cNvPr>
          <p:cNvPicPr>
            <a:picLocks noChangeAspect="1"/>
          </p:cNvPicPr>
          <p:nvPr/>
        </p:nvPicPr>
        <p:blipFill>
          <a:blip r:embed="rId7"/>
          <a:stretch>
            <a:fillRect/>
          </a:stretch>
        </p:blipFill>
        <p:spPr>
          <a:xfrm>
            <a:off x="2057400" y="1257300"/>
            <a:ext cx="13413006" cy="6934200"/>
          </a:xfrm>
          <a:prstGeom prst="rect">
            <a:avLst/>
          </a:prstGeom>
        </p:spPr>
      </p:pic>
    </p:spTree>
    <p:extLst>
      <p:ext uri="{BB962C8B-B14F-4D97-AF65-F5344CB8AC3E}">
        <p14:creationId xmlns:p14="http://schemas.microsoft.com/office/powerpoint/2010/main" val="1767294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2387" t="3175" b="38366"/>
          <a:stretch>
            <a:fillRect/>
          </a:stretch>
        </p:blipFill>
        <p:spPr>
          <a:xfrm>
            <a:off x="0" y="0"/>
            <a:ext cx="18288000" cy="10457118"/>
          </a:xfrm>
          <a:prstGeom prst="rect">
            <a:avLst/>
          </a:prstGeom>
        </p:spPr>
      </p:pic>
      <p:pic>
        <p:nvPicPr>
          <p:cNvPr id="3" name="Picture 3"/>
          <p:cNvPicPr>
            <a:picLocks noChangeAspect="1"/>
          </p:cNvPicPr>
          <p:nvPr/>
        </p:nvPicPr>
        <p:blipFill>
          <a:blip r:embed="rId4"/>
          <a:srcRect l="3819" t="7555" b="805"/>
          <a:stretch>
            <a:fillRect/>
          </a:stretch>
        </p:blipFill>
        <p:spPr>
          <a:xfrm>
            <a:off x="1561337" y="27778"/>
            <a:ext cx="14742029" cy="9768352"/>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302721">
            <a:off x="667084" y="-339356"/>
            <a:ext cx="1788506" cy="1788506"/>
          </a:xfrm>
          <a:prstGeom prst="rect">
            <a:avLst/>
          </a:prstGeom>
        </p:spPr>
      </p:pic>
      <p:sp>
        <p:nvSpPr>
          <p:cNvPr id="8" name="TextBox 8"/>
          <p:cNvSpPr txBox="1"/>
          <p:nvPr/>
        </p:nvSpPr>
        <p:spPr>
          <a:xfrm>
            <a:off x="3075696" y="9066974"/>
            <a:ext cx="12136608" cy="461665"/>
          </a:xfrm>
          <a:prstGeom prst="rect">
            <a:avLst/>
          </a:prstGeom>
        </p:spPr>
        <p:txBody>
          <a:bodyPr lIns="0" tIns="0" rIns="0" bIns="0" rtlCol="0" anchor="t">
            <a:spAutoFit/>
          </a:bodyPr>
          <a:lstStyle/>
          <a:p>
            <a:pPr algn="ctr">
              <a:lnSpc>
                <a:spcPts val="3572"/>
              </a:lnSpc>
            </a:pPr>
            <a:r>
              <a:rPr lang="en-US" sz="3200" dirty="0">
                <a:solidFill>
                  <a:srgbClr val="000000"/>
                </a:solidFill>
                <a:latin typeface="Montserrat Classic Bold"/>
              </a:rPr>
              <a:t>#</a:t>
            </a:r>
            <a:r>
              <a:rPr lang="vi-VN" sz="3200" dirty="0">
                <a:solidFill>
                  <a:srgbClr val="000000"/>
                </a:solidFill>
                <a:latin typeface="Montserrat Classic Bold"/>
              </a:rPr>
              <a:t> give data from file to struct Colour_code_name input[]</a:t>
            </a:r>
            <a:endParaRPr lang="en-US" sz="3200" dirty="0">
              <a:solidFill>
                <a:srgbClr val="000000"/>
              </a:solidFill>
              <a:latin typeface="Montserrat Classic Bold"/>
            </a:endParaRPr>
          </a:p>
        </p:txBody>
      </p:sp>
      <p:pic>
        <p:nvPicPr>
          <p:cNvPr id="4" name="Picture 3"/>
          <p:cNvPicPr>
            <a:picLocks noChangeAspect="1"/>
          </p:cNvPicPr>
          <p:nvPr/>
        </p:nvPicPr>
        <p:blipFill>
          <a:blip r:embed="rId7"/>
          <a:stretch>
            <a:fillRect/>
          </a:stretch>
        </p:blipFill>
        <p:spPr>
          <a:xfrm>
            <a:off x="2279757" y="355146"/>
            <a:ext cx="6864243" cy="7994667"/>
          </a:xfrm>
          <a:prstGeom prst="rect">
            <a:avLst/>
          </a:prstGeom>
        </p:spPr>
      </p:pic>
      <p:pic>
        <p:nvPicPr>
          <p:cNvPr id="9" name="Picture 8"/>
          <p:cNvPicPr>
            <a:picLocks noChangeAspect="1"/>
          </p:cNvPicPr>
          <p:nvPr/>
        </p:nvPicPr>
        <p:blipFill>
          <a:blip r:embed="rId8"/>
          <a:stretch>
            <a:fillRect/>
          </a:stretch>
        </p:blipFill>
        <p:spPr>
          <a:xfrm>
            <a:off x="9601200" y="383253"/>
            <a:ext cx="6248400" cy="4020111"/>
          </a:xfrm>
          <a:prstGeom prst="rect">
            <a:avLst/>
          </a:prstGeom>
        </p:spPr>
      </p:pic>
      <p:pic>
        <p:nvPicPr>
          <p:cNvPr id="10" name="Picture 9"/>
          <p:cNvPicPr>
            <a:picLocks noChangeAspect="1"/>
          </p:cNvPicPr>
          <p:nvPr/>
        </p:nvPicPr>
        <p:blipFill>
          <a:blip r:embed="rId9"/>
          <a:stretch>
            <a:fillRect/>
          </a:stretch>
        </p:blipFill>
        <p:spPr>
          <a:xfrm>
            <a:off x="9601200" y="4896586"/>
            <a:ext cx="6248400" cy="2761513"/>
          </a:xfrm>
          <a:prstGeom prst="rect">
            <a:avLst/>
          </a:prstGeom>
        </p:spPr>
      </p:pic>
    </p:spTree>
    <p:extLst>
      <p:ext uri="{BB962C8B-B14F-4D97-AF65-F5344CB8AC3E}">
        <p14:creationId xmlns:p14="http://schemas.microsoft.com/office/powerpoint/2010/main" val="150099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2387" t="3175" b="38366"/>
          <a:stretch>
            <a:fillRect/>
          </a:stretch>
        </p:blipFill>
        <p:spPr>
          <a:xfrm>
            <a:off x="0" y="0"/>
            <a:ext cx="10536157" cy="10457118"/>
          </a:xfrm>
          <a:prstGeom prst="rect">
            <a:avLst/>
          </a:prstGeom>
        </p:spPr>
      </p:pic>
      <p:pic>
        <p:nvPicPr>
          <p:cNvPr id="3" name="Picture 3"/>
          <p:cNvPicPr>
            <a:picLocks noChangeAspect="1"/>
          </p:cNvPicPr>
          <p:nvPr/>
        </p:nvPicPr>
        <p:blipFill>
          <a:blip r:embed="rId4"/>
          <a:srcRect l="3819" t="7555" b="805"/>
          <a:stretch>
            <a:fillRect/>
          </a:stretch>
        </p:blipFill>
        <p:spPr>
          <a:xfrm>
            <a:off x="1581002" y="175749"/>
            <a:ext cx="14742029" cy="9768352"/>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302721">
            <a:off x="667084" y="-339356"/>
            <a:ext cx="1788506" cy="1788506"/>
          </a:xfrm>
          <a:prstGeom prst="rect">
            <a:avLst/>
          </a:prstGeom>
        </p:spPr>
      </p:pic>
      <p:sp>
        <p:nvSpPr>
          <p:cNvPr id="8" name="TextBox 8"/>
          <p:cNvSpPr txBox="1"/>
          <p:nvPr/>
        </p:nvSpPr>
        <p:spPr>
          <a:xfrm>
            <a:off x="3075696" y="9066974"/>
            <a:ext cx="12136608" cy="477901"/>
          </a:xfrm>
          <a:prstGeom prst="rect">
            <a:avLst/>
          </a:prstGeom>
        </p:spPr>
        <p:txBody>
          <a:bodyPr lIns="0" tIns="0" rIns="0" bIns="0" rtlCol="0" anchor="t">
            <a:spAutoFit/>
          </a:bodyPr>
          <a:lstStyle/>
          <a:p>
            <a:pPr algn="ctr">
              <a:lnSpc>
                <a:spcPts val="3572"/>
              </a:lnSpc>
            </a:pPr>
            <a:r>
              <a:rPr lang="en-US" sz="3800">
                <a:solidFill>
                  <a:srgbClr val="000000"/>
                </a:solidFill>
                <a:latin typeface="Montserrat Classic Bold"/>
              </a:rPr>
              <a:t>#Hàm compare_colour_code</a:t>
            </a:r>
          </a:p>
        </p:txBody>
      </p:sp>
      <p:pic>
        <p:nvPicPr>
          <p:cNvPr id="5" name="Picture 4">
            <a:extLst>
              <a:ext uri="{FF2B5EF4-FFF2-40B4-BE49-F238E27FC236}">
                <a16:creationId xmlns:a16="http://schemas.microsoft.com/office/drawing/2014/main" id="{DDA37D23-4124-462C-8A77-E188AEF66777}"/>
              </a:ext>
            </a:extLst>
          </p:cNvPr>
          <p:cNvPicPr>
            <a:picLocks noChangeAspect="1"/>
          </p:cNvPicPr>
          <p:nvPr/>
        </p:nvPicPr>
        <p:blipFill>
          <a:blip r:embed="rId7"/>
          <a:stretch>
            <a:fillRect/>
          </a:stretch>
        </p:blipFill>
        <p:spPr>
          <a:xfrm>
            <a:off x="1752600" y="2628900"/>
            <a:ext cx="14063655" cy="3519246"/>
          </a:xfrm>
          <a:prstGeom prst="rect">
            <a:avLst/>
          </a:prstGeom>
        </p:spPr>
      </p:pic>
    </p:spTree>
    <p:extLst>
      <p:ext uri="{BB962C8B-B14F-4D97-AF65-F5344CB8AC3E}">
        <p14:creationId xmlns:p14="http://schemas.microsoft.com/office/powerpoint/2010/main" val="2215549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2028" b="40574"/>
          <a:stretch>
            <a:fillRect/>
          </a:stretch>
        </p:blipFill>
        <p:spPr>
          <a:xfrm>
            <a:off x="11343820" y="-368155"/>
            <a:ext cx="6944180" cy="10867781"/>
          </a:xfrm>
          <a:prstGeom prst="rect">
            <a:avLst/>
          </a:prstGeom>
        </p:spPr>
      </p:pic>
      <p:grpSp>
        <p:nvGrpSpPr>
          <p:cNvPr id="3" name="Group 3"/>
          <p:cNvGrpSpPr/>
          <p:nvPr/>
        </p:nvGrpSpPr>
        <p:grpSpPr>
          <a:xfrm>
            <a:off x="8783198" y="2914650"/>
            <a:ext cx="8074502" cy="1238171"/>
            <a:chOff x="0" y="0"/>
            <a:chExt cx="10825905" cy="1660080"/>
          </a:xfrm>
        </p:grpSpPr>
        <p:sp>
          <p:nvSpPr>
            <p:cNvPr id="4" name="Freeform 4"/>
            <p:cNvSpPr/>
            <p:nvPr/>
          </p:nvSpPr>
          <p:spPr>
            <a:xfrm>
              <a:off x="0" y="0"/>
              <a:ext cx="10825905" cy="1660080"/>
            </a:xfrm>
            <a:custGeom>
              <a:avLst/>
              <a:gdLst/>
              <a:ahLst/>
              <a:cxnLst/>
              <a:rect l="l" t="t" r="r" b="b"/>
              <a:pathLst>
                <a:path w="10825905" h="1660080">
                  <a:moveTo>
                    <a:pt x="0" y="0"/>
                  </a:moveTo>
                  <a:lnTo>
                    <a:pt x="0" y="1660080"/>
                  </a:lnTo>
                  <a:lnTo>
                    <a:pt x="10825905" y="1660080"/>
                  </a:lnTo>
                  <a:lnTo>
                    <a:pt x="10825905" y="0"/>
                  </a:lnTo>
                  <a:lnTo>
                    <a:pt x="0" y="0"/>
                  </a:lnTo>
                  <a:close/>
                  <a:moveTo>
                    <a:pt x="10764945" y="1599120"/>
                  </a:moveTo>
                  <a:lnTo>
                    <a:pt x="59690" y="1599120"/>
                  </a:lnTo>
                  <a:lnTo>
                    <a:pt x="59690" y="59690"/>
                  </a:lnTo>
                  <a:lnTo>
                    <a:pt x="10764945" y="59690"/>
                  </a:lnTo>
                  <a:lnTo>
                    <a:pt x="10764945" y="1599120"/>
                  </a:lnTo>
                  <a:close/>
                </a:path>
              </a:pathLst>
            </a:custGeom>
            <a:solidFill>
              <a:srgbClr val="FFFFFF"/>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1613">
            <a:off x="9497231" y="7676909"/>
            <a:ext cx="3717536" cy="417114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1613">
            <a:off x="16178171" y="-1581316"/>
            <a:ext cx="3717536" cy="4171148"/>
          </a:xfrm>
          <a:prstGeom prst="rect">
            <a:avLst/>
          </a:prstGeom>
        </p:spPr>
      </p:pic>
      <p:sp>
        <p:nvSpPr>
          <p:cNvPr id="7" name="TextBox 7"/>
          <p:cNvSpPr txBox="1"/>
          <p:nvPr/>
        </p:nvSpPr>
        <p:spPr>
          <a:xfrm>
            <a:off x="9521684" y="1362074"/>
            <a:ext cx="8476102" cy="704772"/>
          </a:xfrm>
          <a:prstGeom prst="rect">
            <a:avLst/>
          </a:prstGeom>
        </p:spPr>
        <p:txBody>
          <a:bodyPr lIns="0" tIns="0" rIns="0" bIns="0" rtlCol="0" anchor="t">
            <a:spAutoFit/>
          </a:bodyPr>
          <a:lstStyle/>
          <a:p>
            <a:pPr>
              <a:lnSpc>
                <a:spcPts val="5170"/>
              </a:lnSpc>
            </a:pPr>
            <a:r>
              <a:rPr lang="en-US" sz="5500">
                <a:solidFill>
                  <a:srgbClr val="FFFFFF"/>
                </a:solidFill>
                <a:latin typeface="Montserrat Classic"/>
              </a:rPr>
              <a:t>Kế hoạch</a:t>
            </a:r>
          </a:p>
        </p:txBody>
      </p:sp>
      <p:sp>
        <p:nvSpPr>
          <p:cNvPr id="8" name="TextBox 8"/>
          <p:cNvSpPr txBox="1"/>
          <p:nvPr/>
        </p:nvSpPr>
        <p:spPr>
          <a:xfrm>
            <a:off x="9521684" y="3240421"/>
            <a:ext cx="7737616" cy="719979"/>
          </a:xfrm>
          <a:prstGeom prst="rect">
            <a:avLst/>
          </a:prstGeom>
        </p:spPr>
        <p:txBody>
          <a:bodyPr lIns="0" tIns="0" rIns="0" bIns="0" rtlCol="0" anchor="t">
            <a:spAutoFit/>
          </a:bodyPr>
          <a:lstStyle/>
          <a:p>
            <a:pPr>
              <a:lnSpc>
                <a:spcPts val="5263"/>
              </a:lnSpc>
            </a:pPr>
            <a:r>
              <a:rPr lang="en-US" sz="5599">
                <a:solidFill>
                  <a:srgbClr val="FFFFFF"/>
                </a:solidFill>
                <a:latin typeface="Montserrat Classic"/>
              </a:rPr>
              <a:t>Kết quả</a:t>
            </a:r>
          </a:p>
        </p:txBody>
      </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305483" flipH="1" flipV="1">
            <a:off x="10002691" y="4240276"/>
            <a:ext cx="5776722" cy="5776722"/>
          </a:xfrm>
          <a:prstGeom prst="rect">
            <a:avLst/>
          </a:prstGeom>
        </p:spPr>
      </p:pic>
      <p:grpSp>
        <p:nvGrpSpPr>
          <p:cNvPr id="10" name="Group 10"/>
          <p:cNvGrpSpPr/>
          <p:nvPr/>
        </p:nvGrpSpPr>
        <p:grpSpPr>
          <a:xfrm>
            <a:off x="8853802" y="6669306"/>
            <a:ext cx="8074502" cy="1238171"/>
            <a:chOff x="0" y="0"/>
            <a:chExt cx="10825905" cy="1660080"/>
          </a:xfrm>
        </p:grpSpPr>
        <p:sp>
          <p:nvSpPr>
            <p:cNvPr id="11" name="Freeform 11"/>
            <p:cNvSpPr/>
            <p:nvPr/>
          </p:nvSpPr>
          <p:spPr>
            <a:xfrm>
              <a:off x="0" y="0"/>
              <a:ext cx="10825905" cy="1660080"/>
            </a:xfrm>
            <a:custGeom>
              <a:avLst/>
              <a:gdLst/>
              <a:ahLst/>
              <a:cxnLst/>
              <a:rect l="l" t="t" r="r" b="b"/>
              <a:pathLst>
                <a:path w="10825905" h="1660080">
                  <a:moveTo>
                    <a:pt x="0" y="0"/>
                  </a:moveTo>
                  <a:lnTo>
                    <a:pt x="0" y="1660080"/>
                  </a:lnTo>
                  <a:lnTo>
                    <a:pt x="10825905" y="1660080"/>
                  </a:lnTo>
                  <a:lnTo>
                    <a:pt x="10825905" y="0"/>
                  </a:lnTo>
                  <a:lnTo>
                    <a:pt x="0" y="0"/>
                  </a:lnTo>
                  <a:close/>
                  <a:moveTo>
                    <a:pt x="10764945" y="1599120"/>
                  </a:moveTo>
                  <a:lnTo>
                    <a:pt x="59690" y="1599120"/>
                  </a:lnTo>
                  <a:lnTo>
                    <a:pt x="59690" y="59690"/>
                  </a:lnTo>
                  <a:lnTo>
                    <a:pt x="10764945" y="59690"/>
                  </a:lnTo>
                  <a:lnTo>
                    <a:pt x="10764945" y="1599120"/>
                  </a:lnTo>
                  <a:close/>
                </a:path>
              </a:pathLst>
            </a:custGeom>
            <a:solidFill>
              <a:srgbClr val="FFFFFF"/>
            </a:solidFill>
          </p:spPr>
        </p:sp>
      </p:grpSp>
      <p:sp>
        <p:nvSpPr>
          <p:cNvPr id="12" name="TextBox 12"/>
          <p:cNvSpPr txBox="1"/>
          <p:nvPr/>
        </p:nvSpPr>
        <p:spPr>
          <a:xfrm>
            <a:off x="9490367" y="6802656"/>
            <a:ext cx="7307110" cy="704771"/>
          </a:xfrm>
          <a:prstGeom prst="rect">
            <a:avLst/>
          </a:prstGeom>
        </p:spPr>
        <p:txBody>
          <a:bodyPr lIns="0" tIns="0" rIns="0" bIns="0" rtlCol="0" anchor="t">
            <a:spAutoFit/>
          </a:bodyPr>
          <a:lstStyle/>
          <a:p>
            <a:pPr>
              <a:lnSpc>
                <a:spcPts val="5169"/>
              </a:lnSpc>
            </a:pPr>
            <a:r>
              <a:rPr lang="en-US" sz="5499">
                <a:solidFill>
                  <a:srgbClr val="FFFFFF"/>
                </a:solidFill>
                <a:latin typeface="Montserrat Classic"/>
              </a:rPr>
              <a:t>Kinh nghiệm</a:t>
            </a:r>
          </a:p>
        </p:txBody>
      </p:sp>
      <p:grpSp>
        <p:nvGrpSpPr>
          <p:cNvPr id="13" name="Group 13"/>
          <p:cNvGrpSpPr/>
          <p:nvPr/>
        </p:nvGrpSpPr>
        <p:grpSpPr>
          <a:xfrm>
            <a:off x="8783198" y="4893506"/>
            <a:ext cx="8074502" cy="1238171"/>
            <a:chOff x="0" y="0"/>
            <a:chExt cx="10825905" cy="1660080"/>
          </a:xfrm>
        </p:grpSpPr>
        <p:sp>
          <p:nvSpPr>
            <p:cNvPr id="14" name="Freeform 14"/>
            <p:cNvSpPr/>
            <p:nvPr/>
          </p:nvSpPr>
          <p:spPr>
            <a:xfrm>
              <a:off x="0" y="0"/>
              <a:ext cx="10825905" cy="1660080"/>
            </a:xfrm>
            <a:custGeom>
              <a:avLst/>
              <a:gdLst/>
              <a:ahLst/>
              <a:cxnLst/>
              <a:rect l="l" t="t" r="r" b="b"/>
              <a:pathLst>
                <a:path w="10825905" h="1660080">
                  <a:moveTo>
                    <a:pt x="0" y="0"/>
                  </a:moveTo>
                  <a:lnTo>
                    <a:pt x="0" y="1660080"/>
                  </a:lnTo>
                  <a:lnTo>
                    <a:pt x="10825905" y="1660080"/>
                  </a:lnTo>
                  <a:lnTo>
                    <a:pt x="10825905" y="0"/>
                  </a:lnTo>
                  <a:lnTo>
                    <a:pt x="0" y="0"/>
                  </a:lnTo>
                  <a:close/>
                  <a:moveTo>
                    <a:pt x="10764945" y="1599120"/>
                  </a:moveTo>
                  <a:lnTo>
                    <a:pt x="59690" y="1599120"/>
                  </a:lnTo>
                  <a:lnTo>
                    <a:pt x="59690" y="59690"/>
                  </a:lnTo>
                  <a:lnTo>
                    <a:pt x="10764945" y="59690"/>
                  </a:lnTo>
                  <a:lnTo>
                    <a:pt x="10764945" y="1599120"/>
                  </a:lnTo>
                  <a:close/>
                </a:path>
              </a:pathLst>
            </a:custGeom>
            <a:solidFill>
              <a:srgbClr val="FFFFFF"/>
            </a:solidFill>
          </p:spPr>
        </p:sp>
      </p:grpSp>
      <p:sp>
        <p:nvSpPr>
          <p:cNvPr id="15" name="TextBox 15"/>
          <p:cNvSpPr txBox="1"/>
          <p:nvPr/>
        </p:nvSpPr>
        <p:spPr>
          <a:xfrm>
            <a:off x="9490367" y="5107551"/>
            <a:ext cx="8507419" cy="704771"/>
          </a:xfrm>
          <a:prstGeom prst="rect">
            <a:avLst/>
          </a:prstGeom>
        </p:spPr>
        <p:txBody>
          <a:bodyPr lIns="0" tIns="0" rIns="0" bIns="0" rtlCol="0" anchor="t">
            <a:spAutoFit/>
          </a:bodyPr>
          <a:lstStyle/>
          <a:p>
            <a:pPr>
              <a:lnSpc>
                <a:spcPts val="5169"/>
              </a:lnSpc>
            </a:pPr>
            <a:r>
              <a:rPr lang="en-US" sz="5499">
                <a:solidFill>
                  <a:srgbClr val="FFFFFF"/>
                </a:solidFill>
                <a:latin typeface="Montserrat Classic"/>
              </a:rPr>
              <a:t>Khó khăn</a:t>
            </a:r>
          </a:p>
        </p:txBody>
      </p:sp>
      <p:grpSp>
        <p:nvGrpSpPr>
          <p:cNvPr id="16" name="Group 16"/>
          <p:cNvGrpSpPr/>
          <p:nvPr/>
        </p:nvGrpSpPr>
        <p:grpSpPr>
          <a:xfrm>
            <a:off x="8783198" y="1028700"/>
            <a:ext cx="8074502" cy="1238171"/>
            <a:chOff x="0" y="0"/>
            <a:chExt cx="10825905" cy="1660080"/>
          </a:xfrm>
        </p:grpSpPr>
        <p:sp>
          <p:nvSpPr>
            <p:cNvPr id="17" name="Freeform 17"/>
            <p:cNvSpPr/>
            <p:nvPr/>
          </p:nvSpPr>
          <p:spPr>
            <a:xfrm>
              <a:off x="0" y="0"/>
              <a:ext cx="10825905" cy="1660080"/>
            </a:xfrm>
            <a:custGeom>
              <a:avLst/>
              <a:gdLst/>
              <a:ahLst/>
              <a:cxnLst/>
              <a:rect l="l" t="t" r="r" b="b"/>
              <a:pathLst>
                <a:path w="10825905" h="1660080">
                  <a:moveTo>
                    <a:pt x="0" y="0"/>
                  </a:moveTo>
                  <a:lnTo>
                    <a:pt x="0" y="1660080"/>
                  </a:lnTo>
                  <a:lnTo>
                    <a:pt x="10825905" y="1660080"/>
                  </a:lnTo>
                  <a:lnTo>
                    <a:pt x="10825905" y="0"/>
                  </a:lnTo>
                  <a:lnTo>
                    <a:pt x="0" y="0"/>
                  </a:lnTo>
                  <a:close/>
                  <a:moveTo>
                    <a:pt x="10764945" y="1599120"/>
                  </a:moveTo>
                  <a:lnTo>
                    <a:pt x="59690" y="1599120"/>
                  </a:lnTo>
                  <a:lnTo>
                    <a:pt x="59690" y="59690"/>
                  </a:lnTo>
                  <a:lnTo>
                    <a:pt x="10764945" y="59690"/>
                  </a:lnTo>
                  <a:lnTo>
                    <a:pt x="10764945" y="1599120"/>
                  </a:lnTo>
                  <a:close/>
                </a:path>
              </a:pathLst>
            </a:custGeom>
            <a:solidFill>
              <a:srgbClr val="FFFFFF"/>
            </a:solidFill>
          </p:spPr>
        </p:sp>
      </p:gr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1613">
            <a:off x="3442903" y="-2911881"/>
            <a:ext cx="3717536" cy="4171148"/>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1613">
            <a:off x="16543744" y="4189520"/>
            <a:ext cx="3756818" cy="4215223"/>
          </a:xfrm>
          <a:prstGeom prst="rect">
            <a:avLst/>
          </a:prstGeom>
        </p:spPr>
      </p:pic>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82204">
            <a:off x="7865978" y="257575"/>
            <a:ext cx="807100" cy="1632003"/>
          </a:xfrm>
          <a:prstGeom prst="rect">
            <a:avLst/>
          </a:prstGeom>
        </p:spPr>
      </p:pic>
      <p:pic>
        <p:nvPicPr>
          <p:cNvPr id="21" name="Picture 2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82204">
            <a:off x="7952266" y="4249734"/>
            <a:ext cx="807100" cy="1632003"/>
          </a:xfrm>
          <a:prstGeom prst="rect">
            <a:avLst/>
          </a:prstGeom>
        </p:spPr>
      </p:pic>
      <p:pic>
        <p:nvPicPr>
          <p:cNvPr id="22" name="Picture 2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82204">
            <a:off x="7936581" y="2143525"/>
            <a:ext cx="807100" cy="1632003"/>
          </a:xfrm>
          <a:prstGeom prst="rect">
            <a:avLst/>
          </a:prstGeom>
        </p:spPr>
      </p:pic>
      <p:pic>
        <p:nvPicPr>
          <p:cNvPr id="23" name="Picture 2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82204">
            <a:off x="7952266" y="6066455"/>
            <a:ext cx="807100" cy="1632003"/>
          </a:xfrm>
          <a:prstGeom prst="rect">
            <a:avLst/>
          </a:prstGeom>
        </p:spPr>
      </p:pic>
      <p:sp>
        <p:nvSpPr>
          <p:cNvPr id="24" name="TextBox 24"/>
          <p:cNvSpPr txBox="1"/>
          <p:nvPr/>
        </p:nvSpPr>
        <p:spPr>
          <a:xfrm>
            <a:off x="1207395" y="4352846"/>
            <a:ext cx="6562813" cy="1019134"/>
          </a:xfrm>
          <a:prstGeom prst="rect">
            <a:avLst/>
          </a:prstGeom>
        </p:spPr>
        <p:txBody>
          <a:bodyPr lIns="0" tIns="0" rIns="0" bIns="0" rtlCol="0" anchor="t">
            <a:spAutoFit/>
          </a:bodyPr>
          <a:lstStyle/>
          <a:p>
            <a:pPr>
              <a:lnSpc>
                <a:spcPts val="7519"/>
              </a:lnSpc>
            </a:pPr>
            <a:r>
              <a:rPr lang="en-US" sz="7999">
                <a:solidFill>
                  <a:srgbClr val="FFFFFF"/>
                </a:solidFill>
                <a:latin typeface="Montserrat Extra-Bold"/>
              </a:rPr>
              <a:t>Kết luận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88CE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16" r="3248" b="1116"/>
          <a:stretch>
            <a:fillRect/>
          </a:stretch>
        </p:blipFill>
        <p:spPr>
          <a:xfrm>
            <a:off x="1028700" y="4581991"/>
            <a:ext cx="15782018" cy="986773"/>
          </a:xfrm>
          <a:prstGeom prst="rect">
            <a:avLst/>
          </a:prstGeom>
        </p:spPr>
      </p:pic>
      <p:grpSp>
        <p:nvGrpSpPr>
          <p:cNvPr id="3" name="Group 3"/>
          <p:cNvGrpSpPr/>
          <p:nvPr/>
        </p:nvGrpSpPr>
        <p:grpSpPr>
          <a:xfrm>
            <a:off x="3582151" y="4546093"/>
            <a:ext cx="565167" cy="1041721"/>
            <a:chOff x="0" y="0"/>
            <a:chExt cx="753556" cy="1388961"/>
          </a:xfrm>
        </p:grpSpPr>
        <p:sp>
          <p:nvSpPr>
            <p:cNvPr id="4" name="AutoShape 4"/>
            <p:cNvSpPr/>
            <p:nvPr/>
          </p:nvSpPr>
          <p:spPr>
            <a:xfrm rot="2563524">
              <a:off x="-100926" y="314004"/>
              <a:ext cx="955408" cy="0"/>
            </a:xfrm>
            <a:prstGeom prst="line">
              <a:avLst/>
            </a:prstGeom>
            <a:ln w="76200" cap="flat">
              <a:solidFill>
                <a:srgbClr val="FFFFFF"/>
              </a:solidFill>
              <a:prstDash val="solid"/>
              <a:headEnd type="none" w="sm" len="sm"/>
              <a:tailEnd type="none" w="sm" len="sm"/>
            </a:ln>
          </p:spPr>
        </p:sp>
        <p:sp>
          <p:nvSpPr>
            <p:cNvPr id="5" name="AutoShape 5"/>
            <p:cNvSpPr/>
            <p:nvPr/>
          </p:nvSpPr>
          <p:spPr>
            <a:xfrm rot="-2891432">
              <a:off x="-103862" y="960408"/>
              <a:ext cx="979529" cy="0"/>
            </a:xfrm>
            <a:prstGeom prst="line">
              <a:avLst/>
            </a:prstGeom>
            <a:ln w="76200" cap="flat">
              <a:solidFill>
                <a:srgbClr val="FFFFFF"/>
              </a:solidFill>
              <a:prstDash val="solid"/>
              <a:headEnd type="none" w="sm" len="sm"/>
              <a:tailEnd type="none" w="sm" len="sm"/>
            </a:ln>
          </p:spPr>
        </p:sp>
      </p:grpSp>
      <p:grpSp>
        <p:nvGrpSpPr>
          <p:cNvPr id="6" name="Group 6"/>
          <p:cNvGrpSpPr/>
          <p:nvPr/>
        </p:nvGrpSpPr>
        <p:grpSpPr>
          <a:xfrm>
            <a:off x="6104621" y="4527043"/>
            <a:ext cx="565167" cy="1041721"/>
            <a:chOff x="0" y="0"/>
            <a:chExt cx="753556" cy="1388961"/>
          </a:xfrm>
        </p:grpSpPr>
        <p:sp>
          <p:nvSpPr>
            <p:cNvPr id="7" name="AutoShape 7"/>
            <p:cNvSpPr/>
            <p:nvPr/>
          </p:nvSpPr>
          <p:spPr>
            <a:xfrm rot="2563524">
              <a:off x="-100926" y="314004"/>
              <a:ext cx="955408" cy="0"/>
            </a:xfrm>
            <a:prstGeom prst="line">
              <a:avLst/>
            </a:prstGeom>
            <a:ln w="76200" cap="flat">
              <a:solidFill>
                <a:srgbClr val="FFFFFF"/>
              </a:solidFill>
              <a:prstDash val="solid"/>
              <a:headEnd type="none" w="sm" len="sm"/>
              <a:tailEnd type="none" w="sm" len="sm"/>
            </a:ln>
          </p:spPr>
        </p:sp>
        <p:sp>
          <p:nvSpPr>
            <p:cNvPr id="8" name="AutoShape 8"/>
            <p:cNvSpPr/>
            <p:nvPr/>
          </p:nvSpPr>
          <p:spPr>
            <a:xfrm rot="-2891432">
              <a:off x="-103862" y="960408"/>
              <a:ext cx="979529" cy="0"/>
            </a:xfrm>
            <a:prstGeom prst="line">
              <a:avLst/>
            </a:prstGeom>
            <a:ln w="76200" cap="flat">
              <a:solidFill>
                <a:srgbClr val="FFFFFF"/>
              </a:solidFill>
              <a:prstDash val="solid"/>
              <a:headEnd type="none" w="sm" len="sm"/>
              <a:tailEnd type="none" w="sm" len="sm"/>
            </a:ln>
          </p:spPr>
        </p:sp>
      </p:grpSp>
      <p:grpSp>
        <p:nvGrpSpPr>
          <p:cNvPr id="9" name="Group 9"/>
          <p:cNvGrpSpPr/>
          <p:nvPr/>
        </p:nvGrpSpPr>
        <p:grpSpPr>
          <a:xfrm>
            <a:off x="8666827" y="4554517"/>
            <a:ext cx="565167" cy="1041721"/>
            <a:chOff x="0" y="0"/>
            <a:chExt cx="753556" cy="1388961"/>
          </a:xfrm>
        </p:grpSpPr>
        <p:sp>
          <p:nvSpPr>
            <p:cNvPr id="10" name="AutoShape 10"/>
            <p:cNvSpPr/>
            <p:nvPr/>
          </p:nvSpPr>
          <p:spPr>
            <a:xfrm rot="2563524">
              <a:off x="-100926" y="314004"/>
              <a:ext cx="955408" cy="0"/>
            </a:xfrm>
            <a:prstGeom prst="line">
              <a:avLst/>
            </a:prstGeom>
            <a:ln w="76200" cap="flat">
              <a:solidFill>
                <a:srgbClr val="FFFFFF"/>
              </a:solidFill>
              <a:prstDash val="solid"/>
              <a:headEnd type="none" w="sm" len="sm"/>
              <a:tailEnd type="none" w="sm" len="sm"/>
            </a:ln>
          </p:spPr>
        </p:sp>
        <p:sp>
          <p:nvSpPr>
            <p:cNvPr id="11" name="AutoShape 11"/>
            <p:cNvSpPr/>
            <p:nvPr/>
          </p:nvSpPr>
          <p:spPr>
            <a:xfrm rot="-2891432">
              <a:off x="-103862" y="960408"/>
              <a:ext cx="979529" cy="0"/>
            </a:xfrm>
            <a:prstGeom prst="line">
              <a:avLst/>
            </a:prstGeom>
            <a:ln w="76200" cap="flat">
              <a:solidFill>
                <a:srgbClr val="FFFFFF"/>
              </a:solidFill>
              <a:prstDash val="solid"/>
              <a:headEnd type="none" w="sm" len="sm"/>
              <a:tailEnd type="none" w="sm" len="sm"/>
            </a:ln>
          </p:spPr>
        </p:sp>
      </p:grpSp>
      <p:grpSp>
        <p:nvGrpSpPr>
          <p:cNvPr id="14" name="Group 14"/>
          <p:cNvGrpSpPr/>
          <p:nvPr/>
        </p:nvGrpSpPr>
        <p:grpSpPr>
          <a:xfrm>
            <a:off x="11315715" y="4527043"/>
            <a:ext cx="565167" cy="1041721"/>
            <a:chOff x="0" y="0"/>
            <a:chExt cx="753556" cy="1388961"/>
          </a:xfrm>
        </p:grpSpPr>
        <p:sp>
          <p:nvSpPr>
            <p:cNvPr id="15" name="AutoShape 15"/>
            <p:cNvSpPr/>
            <p:nvPr/>
          </p:nvSpPr>
          <p:spPr>
            <a:xfrm rot="2563524">
              <a:off x="-100926" y="314004"/>
              <a:ext cx="955408" cy="0"/>
            </a:xfrm>
            <a:prstGeom prst="line">
              <a:avLst/>
            </a:prstGeom>
            <a:ln w="76200" cap="flat">
              <a:solidFill>
                <a:srgbClr val="FFFFFF"/>
              </a:solidFill>
              <a:prstDash val="solid"/>
              <a:headEnd type="none" w="sm" len="sm"/>
              <a:tailEnd type="none" w="sm" len="sm"/>
            </a:ln>
          </p:spPr>
        </p:sp>
        <p:sp>
          <p:nvSpPr>
            <p:cNvPr id="16" name="AutoShape 16"/>
            <p:cNvSpPr/>
            <p:nvPr/>
          </p:nvSpPr>
          <p:spPr>
            <a:xfrm rot="-2891432">
              <a:off x="-103862" y="960408"/>
              <a:ext cx="979529" cy="0"/>
            </a:xfrm>
            <a:prstGeom prst="line">
              <a:avLst/>
            </a:prstGeom>
            <a:ln w="76200" cap="flat">
              <a:solidFill>
                <a:srgbClr val="FFFFFF"/>
              </a:solidFill>
              <a:prstDash val="solid"/>
              <a:headEnd type="none" w="sm" len="sm"/>
              <a:tailEnd type="none" w="sm" len="sm"/>
            </a:ln>
          </p:spPr>
        </p:sp>
      </p:grpSp>
      <p:grpSp>
        <p:nvGrpSpPr>
          <p:cNvPr id="17" name="Group 17"/>
          <p:cNvGrpSpPr/>
          <p:nvPr/>
        </p:nvGrpSpPr>
        <p:grpSpPr>
          <a:xfrm>
            <a:off x="13811546" y="4581991"/>
            <a:ext cx="565167" cy="1041721"/>
            <a:chOff x="0" y="0"/>
            <a:chExt cx="753556" cy="1388961"/>
          </a:xfrm>
        </p:grpSpPr>
        <p:sp>
          <p:nvSpPr>
            <p:cNvPr id="18" name="AutoShape 18"/>
            <p:cNvSpPr/>
            <p:nvPr/>
          </p:nvSpPr>
          <p:spPr>
            <a:xfrm rot="2563524">
              <a:off x="-100926" y="314004"/>
              <a:ext cx="955408" cy="0"/>
            </a:xfrm>
            <a:prstGeom prst="line">
              <a:avLst/>
            </a:prstGeom>
            <a:ln w="76200" cap="flat">
              <a:solidFill>
                <a:srgbClr val="FFFFFF"/>
              </a:solidFill>
              <a:prstDash val="solid"/>
              <a:headEnd type="none" w="sm" len="sm"/>
              <a:tailEnd type="none" w="sm" len="sm"/>
            </a:ln>
          </p:spPr>
        </p:sp>
        <p:sp>
          <p:nvSpPr>
            <p:cNvPr id="19" name="AutoShape 19"/>
            <p:cNvSpPr/>
            <p:nvPr/>
          </p:nvSpPr>
          <p:spPr>
            <a:xfrm rot="-2891432">
              <a:off x="-103862" y="960408"/>
              <a:ext cx="979529" cy="0"/>
            </a:xfrm>
            <a:prstGeom prst="line">
              <a:avLst/>
            </a:prstGeom>
            <a:ln w="76200" cap="flat">
              <a:solidFill>
                <a:srgbClr val="FFFFFF"/>
              </a:solidFill>
              <a:prstDash val="solid"/>
              <a:headEnd type="none" w="sm" len="sm"/>
              <a:tailEnd type="none" w="sm" len="sm"/>
            </a:ln>
          </p:spPr>
        </p:sp>
      </p:grpSp>
      <p:sp>
        <p:nvSpPr>
          <p:cNvPr id="20" name="TextBox 20"/>
          <p:cNvSpPr txBox="1"/>
          <p:nvPr/>
        </p:nvSpPr>
        <p:spPr>
          <a:xfrm>
            <a:off x="2284913" y="4817970"/>
            <a:ext cx="377443" cy="469392"/>
          </a:xfrm>
          <a:prstGeom prst="rect">
            <a:avLst/>
          </a:prstGeom>
        </p:spPr>
        <p:txBody>
          <a:bodyPr lIns="0" tIns="0" rIns="0" bIns="0" rtlCol="0" anchor="t">
            <a:spAutoFit/>
          </a:bodyPr>
          <a:lstStyle/>
          <a:p>
            <a:pPr>
              <a:lnSpc>
                <a:spcPts val="3743"/>
              </a:lnSpc>
            </a:pPr>
            <a:r>
              <a:rPr lang="en-US" sz="3199" spc="204">
                <a:solidFill>
                  <a:srgbClr val="000000"/>
                </a:solidFill>
                <a:latin typeface="Montserrat Extra-Bold Bold"/>
              </a:rPr>
              <a:t>1</a:t>
            </a:r>
          </a:p>
        </p:txBody>
      </p:sp>
      <p:sp>
        <p:nvSpPr>
          <p:cNvPr id="21" name="TextBox 21"/>
          <p:cNvSpPr txBox="1"/>
          <p:nvPr/>
        </p:nvSpPr>
        <p:spPr>
          <a:xfrm>
            <a:off x="4942856" y="4845444"/>
            <a:ext cx="377443" cy="469392"/>
          </a:xfrm>
          <a:prstGeom prst="rect">
            <a:avLst/>
          </a:prstGeom>
        </p:spPr>
        <p:txBody>
          <a:bodyPr lIns="0" tIns="0" rIns="0" bIns="0" rtlCol="0" anchor="t">
            <a:spAutoFit/>
          </a:bodyPr>
          <a:lstStyle/>
          <a:p>
            <a:pPr>
              <a:lnSpc>
                <a:spcPts val="3743"/>
              </a:lnSpc>
            </a:pPr>
            <a:r>
              <a:rPr lang="en-US" sz="3199" spc="204">
                <a:solidFill>
                  <a:srgbClr val="000000"/>
                </a:solidFill>
                <a:latin typeface="Montserrat Extra-Bold Bold"/>
              </a:rPr>
              <a:t>2</a:t>
            </a:r>
          </a:p>
        </p:txBody>
      </p:sp>
      <p:sp>
        <p:nvSpPr>
          <p:cNvPr id="22" name="TextBox 22"/>
          <p:cNvSpPr txBox="1"/>
          <p:nvPr/>
        </p:nvSpPr>
        <p:spPr>
          <a:xfrm>
            <a:off x="7478698" y="4817970"/>
            <a:ext cx="377443" cy="469392"/>
          </a:xfrm>
          <a:prstGeom prst="rect">
            <a:avLst/>
          </a:prstGeom>
        </p:spPr>
        <p:txBody>
          <a:bodyPr lIns="0" tIns="0" rIns="0" bIns="0" rtlCol="0" anchor="t">
            <a:spAutoFit/>
          </a:bodyPr>
          <a:lstStyle/>
          <a:p>
            <a:pPr>
              <a:lnSpc>
                <a:spcPts val="3743"/>
              </a:lnSpc>
            </a:pPr>
            <a:r>
              <a:rPr lang="en-US" sz="3199" spc="204">
                <a:solidFill>
                  <a:srgbClr val="000000"/>
                </a:solidFill>
                <a:latin typeface="Montserrat Extra-Bold Bold"/>
              </a:rPr>
              <a:t>3</a:t>
            </a:r>
          </a:p>
        </p:txBody>
      </p:sp>
      <p:sp>
        <p:nvSpPr>
          <p:cNvPr id="23" name="TextBox 23"/>
          <p:cNvSpPr txBox="1"/>
          <p:nvPr/>
        </p:nvSpPr>
        <p:spPr>
          <a:xfrm>
            <a:off x="10059279" y="4817970"/>
            <a:ext cx="377443" cy="469392"/>
          </a:xfrm>
          <a:prstGeom prst="rect">
            <a:avLst/>
          </a:prstGeom>
        </p:spPr>
        <p:txBody>
          <a:bodyPr lIns="0" tIns="0" rIns="0" bIns="0" rtlCol="0" anchor="t">
            <a:spAutoFit/>
          </a:bodyPr>
          <a:lstStyle/>
          <a:p>
            <a:pPr>
              <a:lnSpc>
                <a:spcPts val="3743"/>
              </a:lnSpc>
            </a:pPr>
            <a:r>
              <a:rPr lang="en-US" sz="3199" spc="204">
                <a:solidFill>
                  <a:srgbClr val="000000"/>
                </a:solidFill>
                <a:latin typeface="Montserrat Extra-Bold Bold"/>
              </a:rPr>
              <a:t>4</a:t>
            </a:r>
          </a:p>
        </p:txBody>
      </p:sp>
      <p:sp>
        <p:nvSpPr>
          <p:cNvPr id="24" name="TextBox 24"/>
          <p:cNvSpPr txBox="1"/>
          <p:nvPr/>
        </p:nvSpPr>
        <p:spPr>
          <a:xfrm>
            <a:off x="12804164" y="4817970"/>
            <a:ext cx="377443" cy="469392"/>
          </a:xfrm>
          <a:prstGeom prst="rect">
            <a:avLst/>
          </a:prstGeom>
        </p:spPr>
        <p:txBody>
          <a:bodyPr lIns="0" tIns="0" rIns="0" bIns="0" rtlCol="0" anchor="t">
            <a:spAutoFit/>
          </a:bodyPr>
          <a:lstStyle/>
          <a:p>
            <a:pPr>
              <a:lnSpc>
                <a:spcPts val="3743"/>
              </a:lnSpc>
            </a:pPr>
            <a:r>
              <a:rPr lang="en-US" sz="3199" spc="204">
                <a:solidFill>
                  <a:srgbClr val="000000"/>
                </a:solidFill>
                <a:latin typeface="Montserrat Extra-Bold Bold"/>
              </a:rPr>
              <a:t>5</a:t>
            </a:r>
          </a:p>
        </p:txBody>
      </p:sp>
      <p:sp>
        <p:nvSpPr>
          <p:cNvPr id="25" name="TextBox 25"/>
          <p:cNvSpPr txBox="1"/>
          <p:nvPr/>
        </p:nvSpPr>
        <p:spPr>
          <a:xfrm>
            <a:off x="15404462" y="4817970"/>
            <a:ext cx="377443" cy="469392"/>
          </a:xfrm>
          <a:prstGeom prst="rect">
            <a:avLst/>
          </a:prstGeom>
        </p:spPr>
        <p:txBody>
          <a:bodyPr lIns="0" tIns="0" rIns="0" bIns="0" rtlCol="0" anchor="t">
            <a:spAutoFit/>
          </a:bodyPr>
          <a:lstStyle/>
          <a:p>
            <a:pPr>
              <a:lnSpc>
                <a:spcPts val="3743"/>
              </a:lnSpc>
            </a:pPr>
            <a:r>
              <a:rPr lang="en-US" sz="3199" spc="204">
                <a:solidFill>
                  <a:srgbClr val="000000"/>
                </a:solidFill>
                <a:latin typeface="Montserrat Extra-Bold Bold"/>
              </a:rPr>
              <a:t>6</a:t>
            </a:r>
          </a:p>
        </p:txBody>
      </p:sp>
      <p:sp>
        <p:nvSpPr>
          <p:cNvPr id="26" name="TextBox 26"/>
          <p:cNvSpPr txBox="1"/>
          <p:nvPr/>
        </p:nvSpPr>
        <p:spPr>
          <a:xfrm>
            <a:off x="1128340" y="5805239"/>
            <a:ext cx="2313146"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Montserrat Classic"/>
              </a:rPr>
              <a:t>Lựa chọn đề tài</a:t>
            </a:r>
          </a:p>
        </p:txBody>
      </p:sp>
      <p:sp>
        <p:nvSpPr>
          <p:cNvPr id="27" name="TextBox 27"/>
          <p:cNvSpPr txBox="1"/>
          <p:nvPr/>
        </p:nvSpPr>
        <p:spPr>
          <a:xfrm>
            <a:off x="3277166" y="2305562"/>
            <a:ext cx="3331379" cy="1948816"/>
          </a:xfrm>
          <a:prstGeom prst="rect">
            <a:avLst/>
          </a:prstGeom>
        </p:spPr>
        <p:txBody>
          <a:bodyPr lIns="0" tIns="0" rIns="0" bIns="0" rtlCol="0" anchor="t">
            <a:spAutoFit/>
          </a:bodyPr>
          <a:lstStyle/>
          <a:p>
            <a:pPr algn="ctr">
              <a:lnSpc>
                <a:spcPts val="3959"/>
              </a:lnSpc>
            </a:pPr>
            <a:r>
              <a:rPr lang="en-US" sz="2399" spc="76">
                <a:solidFill>
                  <a:srgbClr val="191919"/>
                </a:solidFill>
                <a:latin typeface="Montserrat Classic"/>
              </a:rPr>
              <a:t>Tìm hiểu, phân tích yêu cầu đề tài và các khái niệm liên quan đến K-D tree</a:t>
            </a:r>
          </a:p>
        </p:txBody>
      </p:sp>
      <p:sp>
        <p:nvSpPr>
          <p:cNvPr id="28" name="TextBox 28"/>
          <p:cNvSpPr txBox="1"/>
          <p:nvPr/>
        </p:nvSpPr>
        <p:spPr>
          <a:xfrm>
            <a:off x="6858000" y="5748089"/>
            <a:ext cx="1828215" cy="957378"/>
          </a:xfrm>
          <a:prstGeom prst="rect">
            <a:avLst/>
          </a:prstGeom>
        </p:spPr>
        <p:txBody>
          <a:bodyPr wrap="square" lIns="0" tIns="0" rIns="0" bIns="0" rtlCol="0" anchor="t">
            <a:spAutoFit/>
          </a:bodyPr>
          <a:lstStyle/>
          <a:p>
            <a:pPr algn="ctr">
              <a:lnSpc>
                <a:spcPts val="3959"/>
              </a:lnSpc>
            </a:pPr>
            <a:r>
              <a:rPr lang="en-US" sz="2399" spc="76">
                <a:solidFill>
                  <a:srgbClr val="191919"/>
                </a:solidFill>
                <a:latin typeface="Montserrat Classic"/>
              </a:rPr>
              <a:t>code demo K-D tree</a:t>
            </a:r>
          </a:p>
        </p:txBody>
      </p:sp>
      <p:sp>
        <p:nvSpPr>
          <p:cNvPr id="29" name="TextBox 29"/>
          <p:cNvSpPr txBox="1"/>
          <p:nvPr/>
        </p:nvSpPr>
        <p:spPr>
          <a:xfrm>
            <a:off x="9144000" y="2305562"/>
            <a:ext cx="2018942" cy="2444116"/>
          </a:xfrm>
          <a:prstGeom prst="rect">
            <a:avLst/>
          </a:prstGeom>
        </p:spPr>
        <p:txBody>
          <a:bodyPr lIns="0" tIns="0" rIns="0" bIns="0" rtlCol="0" anchor="t">
            <a:spAutoFit/>
          </a:bodyPr>
          <a:lstStyle/>
          <a:p>
            <a:pPr algn="ctr">
              <a:lnSpc>
                <a:spcPts val="3959"/>
              </a:lnSpc>
            </a:pPr>
            <a:r>
              <a:rPr lang="en-US" sz="2399" spc="76">
                <a:solidFill>
                  <a:srgbClr val="191919"/>
                </a:solidFill>
                <a:latin typeface="Montserrat Classic"/>
              </a:rPr>
              <a:t>Thêm hàm và chỉnh sửa một số hàm trong code</a:t>
            </a:r>
          </a:p>
          <a:p>
            <a:pPr algn="ctr">
              <a:lnSpc>
                <a:spcPts val="3959"/>
              </a:lnSpc>
            </a:pPr>
            <a:endParaRPr lang="en-US" sz="2399" spc="76">
              <a:solidFill>
                <a:srgbClr val="191919"/>
              </a:solidFill>
              <a:latin typeface="Montserrat Classic"/>
            </a:endParaRPr>
          </a:p>
        </p:txBody>
      </p:sp>
      <p:sp>
        <p:nvSpPr>
          <p:cNvPr id="30" name="TextBox 30"/>
          <p:cNvSpPr txBox="1"/>
          <p:nvPr/>
        </p:nvSpPr>
        <p:spPr>
          <a:xfrm>
            <a:off x="11880882" y="5802586"/>
            <a:ext cx="2042322" cy="1453516"/>
          </a:xfrm>
          <a:prstGeom prst="rect">
            <a:avLst/>
          </a:prstGeom>
        </p:spPr>
        <p:txBody>
          <a:bodyPr lIns="0" tIns="0" rIns="0" bIns="0" rtlCol="0" anchor="t">
            <a:spAutoFit/>
          </a:bodyPr>
          <a:lstStyle/>
          <a:p>
            <a:pPr algn="ctr">
              <a:lnSpc>
                <a:spcPts val="3959"/>
              </a:lnSpc>
            </a:pPr>
            <a:r>
              <a:rPr lang="en-US" sz="2399" spc="76">
                <a:solidFill>
                  <a:srgbClr val="191919"/>
                </a:solidFill>
                <a:latin typeface="Montserrat Classic"/>
              </a:rPr>
              <a:t>Hoàn thiện code, viết báo cáo</a:t>
            </a:r>
          </a:p>
        </p:txBody>
      </p:sp>
      <p:sp>
        <p:nvSpPr>
          <p:cNvPr id="31" name="TextBox 31"/>
          <p:cNvSpPr txBox="1"/>
          <p:nvPr/>
        </p:nvSpPr>
        <p:spPr>
          <a:xfrm>
            <a:off x="14572023" y="1810262"/>
            <a:ext cx="2042322" cy="2444116"/>
          </a:xfrm>
          <a:prstGeom prst="rect">
            <a:avLst/>
          </a:prstGeom>
        </p:spPr>
        <p:txBody>
          <a:bodyPr lIns="0" tIns="0" rIns="0" bIns="0" rtlCol="0" anchor="t">
            <a:spAutoFit/>
          </a:bodyPr>
          <a:lstStyle/>
          <a:p>
            <a:pPr algn="ctr">
              <a:lnSpc>
                <a:spcPts val="3959"/>
              </a:lnSpc>
            </a:pPr>
            <a:r>
              <a:rPr lang="en-US" sz="2399" spc="76">
                <a:solidFill>
                  <a:srgbClr val="191919"/>
                </a:solidFill>
                <a:latin typeface="Montserrat Classic"/>
              </a:rPr>
              <a:t>Hoàn thiện nội dung báo cáo, đọc, chỉnh sửa</a:t>
            </a:r>
          </a:p>
        </p:txBody>
      </p:sp>
      <p:grpSp>
        <p:nvGrpSpPr>
          <p:cNvPr id="32" name="Group 32"/>
          <p:cNvGrpSpPr/>
          <p:nvPr/>
        </p:nvGrpSpPr>
        <p:grpSpPr>
          <a:xfrm>
            <a:off x="3864735" y="340852"/>
            <a:ext cx="8459784" cy="1894853"/>
            <a:chOff x="0" y="0"/>
            <a:chExt cx="11279711" cy="2526471"/>
          </a:xfrm>
        </p:grpSpPr>
        <p:pic>
          <p:nvPicPr>
            <p:cNvPr id="33" name="Picture 3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30943" y="0"/>
              <a:ext cx="1548768" cy="1685734"/>
            </a:xfrm>
            <a:prstGeom prst="rect">
              <a:avLst/>
            </a:prstGeom>
          </p:spPr>
        </p:pic>
        <p:sp>
          <p:nvSpPr>
            <p:cNvPr id="34" name="TextBox 34"/>
            <p:cNvSpPr txBox="1"/>
            <p:nvPr/>
          </p:nvSpPr>
          <p:spPr>
            <a:xfrm>
              <a:off x="2312586" y="167576"/>
              <a:ext cx="6821898" cy="1518158"/>
            </a:xfrm>
            <a:prstGeom prst="rect">
              <a:avLst/>
            </a:prstGeom>
          </p:spPr>
          <p:txBody>
            <a:bodyPr lIns="0" tIns="0" rIns="0" bIns="0" rtlCol="0" anchor="t">
              <a:spAutoFit/>
            </a:bodyPr>
            <a:lstStyle/>
            <a:p>
              <a:pPr>
                <a:lnSpc>
                  <a:spcPts val="8892"/>
                </a:lnSpc>
              </a:pPr>
              <a:r>
                <a:rPr lang="en-US" sz="7600" spc="608">
                  <a:solidFill>
                    <a:srgbClr val="FFFFFF"/>
                  </a:solidFill>
                  <a:latin typeface="Poppins Bold Bold"/>
                </a:rPr>
                <a:t>TIMELINE</a:t>
              </a:r>
            </a:p>
          </p:txBody>
        </p:sp>
        <p:pic>
          <p:nvPicPr>
            <p:cNvPr id="35" name="Picture 35"/>
            <p:cNvPicPr>
              <a:picLocks noChangeAspect="1"/>
            </p:cNvPicPr>
            <p:nvPr/>
          </p:nvPicPr>
          <p:blipFill>
            <a:blip r:embed="rId5"/>
            <a:srcRect l="2557" r="2557" b="10282"/>
            <a:stretch>
              <a:fillRect/>
            </a:stretch>
          </p:blipFill>
          <p:spPr>
            <a:xfrm rot="8171593">
              <a:off x="76508" y="773005"/>
              <a:ext cx="2258183" cy="1128988"/>
            </a:xfrm>
            <a:prstGeom prst="rect">
              <a:avLst/>
            </a:prstGeom>
          </p:spPr>
        </p:pic>
      </p:grpSp>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001613">
            <a:off x="1185740" y="-3821165"/>
            <a:ext cx="3717536" cy="4171148"/>
          </a:xfrm>
          <a:prstGeom prst="rect">
            <a:avLst/>
          </a:prstGeom>
        </p:spPr>
      </p:pic>
      <p:pic>
        <p:nvPicPr>
          <p:cNvPr id="37" name="Picture 3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001613">
            <a:off x="16338090" y="-1765158"/>
            <a:ext cx="3717536" cy="4171148"/>
          </a:xfrm>
          <a:prstGeom prst="rect">
            <a:avLst/>
          </a:prstGeom>
        </p:spPr>
      </p:pic>
      <p:pic>
        <p:nvPicPr>
          <p:cNvPr id="38" name="Picture 3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001613">
            <a:off x="17003207" y="7260448"/>
            <a:ext cx="3717536" cy="4171148"/>
          </a:xfrm>
          <a:prstGeom prst="rect">
            <a:avLst/>
          </a:prstGeom>
        </p:spPr>
      </p:pic>
      <p:pic>
        <p:nvPicPr>
          <p:cNvPr id="39" name="Picture 3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765291">
            <a:off x="-1068069" y="7256429"/>
            <a:ext cx="3717536" cy="417114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988CE2"/>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473010"/>
            <a:ext cx="7386294" cy="7785290"/>
            <a:chOff x="0" y="0"/>
            <a:chExt cx="9848392" cy="1038038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9848392" cy="103803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43460" y="3133315"/>
              <a:ext cx="7194430" cy="6304120"/>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924196" y="3997269"/>
              <a:ext cx="786473" cy="696386"/>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710668" y="4820012"/>
              <a:ext cx="786473" cy="696386"/>
            </a:xfrm>
            <a:prstGeom prst="rect">
              <a:avLst/>
            </a:prstGeom>
          </p:spPr>
        </p:pic>
      </p:grpSp>
      <p:grpSp>
        <p:nvGrpSpPr>
          <p:cNvPr id="7" name="Group 7"/>
          <p:cNvGrpSpPr/>
          <p:nvPr/>
        </p:nvGrpSpPr>
        <p:grpSpPr>
          <a:xfrm>
            <a:off x="444969" y="1252136"/>
            <a:ext cx="8455135" cy="2229870"/>
            <a:chOff x="0" y="0"/>
            <a:chExt cx="11273514" cy="2973160"/>
          </a:xfrm>
        </p:grpSpPr>
        <p:sp>
          <p:nvSpPr>
            <p:cNvPr id="8" name="TextBox 8"/>
            <p:cNvSpPr txBox="1"/>
            <p:nvPr/>
          </p:nvSpPr>
          <p:spPr>
            <a:xfrm>
              <a:off x="2281382" y="28575"/>
              <a:ext cx="8992131" cy="1508972"/>
            </a:xfrm>
            <a:prstGeom prst="rect">
              <a:avLst/>
            </a:prstGeom>
          </p:spPr>
          <p:txBody>
            <a:bodyPr lIns="0" tIns="0" rIns="0" bIns="0" rtlCol="0" anchor="t">
              <a:spAutoFit/>
            </a:bodyPr>
            <a:lstStyle/>
            <a:p>
              <a:pPr>
                <a:lnSpc>
                  <a:spcPts val="8740"/>
                </a:lnSpc>
              </a:pPr>
              <a:r>
                <a:rPr lang="en-US" sz="7600" spc="607">
                  <a:solidFill>
                    <a:srgbClr val="FFFFFF"/>
                  </a:solidFill>
                  <a:latin typeface="Montserrat Classic Bold"/>
                </a:rPr>
                <a:t>KHÓ KHĂN</a:t>
              </a:r>
            </a:p>
          </p:txBody>
        </p:sp>
        <p:pic>
          <p:nvPicPr>
            <p:cNvPr id="9" name="Picture 9"/>
            <p:cNvPicPr>
              <a:picLocks noChangeAspect="1"/>
            </p:cNvPicPr>
            <p:nvPr/>
          </p:nvPicPr>
          <p:blipFill>
            <a:blip r:embed="rId8"/>
            <a:srcRect l="2557" r="2557" b="10282"/>
            <a:stretch>
              <a:fillRect/>
            </a:stretch>
          </p:blipFill>
          <p:spPr>
            <a:xfrm rot="7684606">
              <a:off x="11600" y="1171729"/>
              <a:ext cx="2258183" cy="1128988"/>
            </a:xfrm>
            <a:prstGeom prst="rect">
              <a:avLst/>
            </a:prstGeom>
          </p:spPr>
        </p:pic>
      </p:gr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3001613">
            <a:off x="14908711" y="-3223264"/>
            <a:ext cx="3717536" cy="4171148"/>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3001613">
            <a:off x="4730021" y="-3821165"/>
            <a:ext cx="3717536" cy="4171148"/>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3001613">
            <a:off x="17701108" y="6921239"/>
            <a:ext cx="3717536" cy="4171148"/>
          </a:xfrm>
          <a:prstGeom prst="rect">
            <a:avLst/>
          </a:prstGeom>
        </p:spPr>
      </p:pic>
      <p:pic>
        <p:nvPicPr>
          <p:cNvPr id="13" name="Picture 1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7740868">
            <a:off x="9014830" y="9929868"/>
            <a:ext cx="3717536" cy="4171148"/>
          </a:xfrm>
          <a:prstGeom prst="rect">
            <a:avLst/>
          </a:prstGeom>
        </p:spPr>
      </p:pic>
      <p:grpSp>
        <p:nvGrpSpPr>
          <p:cNvPr id="14" name="Group 14"/>
          <p:cNvGrpSpPr/>
          <p:nvPr/>
        </p:nvGrpSpPr>
        <p:grpSpPr>
          <a:xfrm>
            <a:off x="-1081576" y="3446287"/>
            <a:ext cx="7773395" cy="9294898"/>
            <a:chOff x="942430" y="-47625"/>
            <a:chExt cx="10364526" cy="12393198"/>
          </a:xfrm>
        </p:grpSpPr>
        <p:pic>
          <p:nvPicPr>
            <p:cNvPr id="15" name="Picture 1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736734" y="2088969"/>
              <a:ext cx="993076" cy="993076"/>
            </a:xfrm>
            <a:prstGeom prst="rect">
              <a:avLst/>
            </a:prstGeom>
          </p:spPr>
        </p:pic>
        <p:pic>
          <p:nvPicPr>
            <p:cNvPr id="16" name="Picture 1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669361" y="4683756"/>
              <a:ext cx="1060450" cy="1060450"/>
            </a:xfrm>
            <a:prstGeom prst="rect">
              <a:avLst/>
            </a:prstGeom>
          </p:spPr>
        </p:pic>
        <p:sp>
          <p:nvSpPr>
            <p:cNvPr id="17" name="TextBox 17"/>
            <p:cNvSpPr txBox="1"/>
            <p:nvPr/>
          </p:nvSpPr>
          <p:spPr>
            <a:xfrm>
              <a:off x="6415619" y="1972309"/>
              <a:ext cx="4891337" cy="1178772"/>
            </a:xfrm>
            <a:prstGeom prst="rect">
              <a:avLst/>
            </a:prstGeom>
          </p:spPr>
          <p:txBody>
            <a:bodyPr lIns="0" tIns="0" rIns="0" bIns="0" rtlCol="0" anchor="t">
              <a:spAutoFit/>
            </a:bodyPr>
            <a:lstStyle/>
            <a:p>
              <a:pPr>
                <a:lnSpc>
                  <a:spcPts val="3640"/>
                </a:lnSpc>
              </a:pPr>
              <a:r>
                <a:rPr lang="en-US" sz="2600" spc="5">
                  <a:solidFill>
                    <a:srgbClr val="FCF4F9"/>
                  </a:solidFill>
                  <a:latin typeface="Montserrat Classic"/>
                </a:rPr>
                <a:t>Kiến thức mới, phải tự tìm tòi nhiều</a:t>
              </a:r>
            </a:p>
          </p:txBody>
        </p:sp>
        <p:sp>
          <p:nvSpPr>
            <p:cNvPr id="18" name="TextBox 18"/>
            <p:cNvSpPr txBox="1"/>
            <p:nvPr/>
          </p:nvSpPr>
          <p:spPr>
            <a:xfrm>
              <a:off x="6415619" y="4636131"/>
              <a:ext cx="4891337" cy="1791088"/>
            </a:xfrm>
            <a:prstGeom prst="rect">
              <a:avLst/>
            </a:prstGeom>
          </p:spPr>
          <p:txBody>
            <a:bodyPr lIns="0" tIns="0" rIns="0" bIns="0" rtlCol="0" anchor="t">
              <a:spAutoFit/>
            </a:bodyPr>
            <a:lstStyle/>
            <a:p>
              <a:pPr>
                <a:lnSpc>
                  <a:spcPts val="3640"/>
                </a:lnSpc>
              </a:pPr>
              <a:r>
                <a:rPr lang="en-US" sz="2600" spc="5">
                  <a:solidFill>
                    <a:srgbClr val="FCF4F9"/>
                  </a:solidFill>
                  <a:latin typeface="Montserrat Classic"/>
                </a:rPr>
                <a:t>Chỉnh sửa code bị mâu thuẫn do chưa biết dùng github.</a:t>
              </a:r>
            </a:p>
          </p:txBody>
        </p:sp>
        <p:sp>
          <p:nvSpPr>
            <p:cNvPr id="19" name="TextBox 19"/>
            <p:cNvSpPr txBox="1"/>
            <p:nvPr/>
          </p:nvSpPr>
          <p:spPr>
            <a:xfrm>
              <a:off x="6415619" y="-47625"/>
              <a:ext cx="4891337" cy="1178772"/>
            </a:xfrm>
            <a:prstGeom prst="rect">
              <a:avLst/>
            </a:prstGeom>
          </p:spPr>
          <p:txBody>
            <a:bodyPr lIns="0" tIns="0" rIns="0" bIns="0" rtlCol="0" anchor="t">
              <a:spAutoFit/>
            </a:bodyPr>
            <a:lstStyle/>
            <a:p>
              <a:pPr>
                <a:lnSpc>
                  <a:spcPts val="3639"/>
                </a:lnSpc>
              </a:pPr>
              <a:r>
                <a:rPr lang="en-US" sz="2599" spc="5">
                  <a:solidFill>
                    <a:srgbClr val="FCF4F9"/>
                  </a:solidFill>
                  <a:latin typeface="Montserrat Classic"/>
                </a:rPr>
                <a:t>Lên kế hoạch, làm việc nhóm</a:t>
              </a:r>
            </a:p>
          </p:txBody>
        </p:sp>
        <p:pic>
          <p:nvPicPr>
            <p:cNvPr id="20" name="Picture 2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4739168" y="0"/>
              <a:ext cx="1040076" cy="1057257"/>
            </a:xfrm>
            <a:prstGeom prst="rect">
              <a:avLst/>
            </a:prstGeom>
          </p:spPr>
        </p:pic>
        <p:pic>
          <p:nvPicPr>
            <p:cNvPr id="21" name="Picture 2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3001613">
              <a:off x="1244838" y="6118937"/>
              <a:ext cx="4956715" cy="5561531"/>
            </a:xfrm>
            <a:prstGeom prst="rect">
              <a:avLst/>
            </a:prstGeom>
          </p:spPr>
        </p:pic>
        <p:pic>
          <p:nvPicPr>
            <p:cNvPr id="22" name="Picture 2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915290">
              <a:off x="3937262" y="6784042"/>
              <a:ext cx="4956715" cy="5561531"/>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7054AF"/>
        </a:solidFill>
        <a:effectLst/>
      </p:bgPr>
    </p:bg>
    <p:spTree>
      <p:nvGrpSpPr>
        <p:cNvPr id="1" name=""/>
        <p:cNvGrpSpPr/>
        <p:nvPr/>
      </p:nvGrpSpPr>
      <p:grpSpPr>
        <a:xfrm>
          <a:off x="0" y="0"/>
          <a:ext cx="0" cy="0"/>
          <a:chOff x="0" y="0"/>
          <a:chExt cx="0" cy="0"/>
        </a:xfrm>
      </p:grpSpPr>
      <p:grpSp>
        <p:nvGrpSpPr>
          <p:cNvPr id="2" name="Group 2"/>
          <p:cNvGrpSpPr/>
          <p:nvPr/>
        </p:nvGrpSpPr>
        <p:grpSpPr>
          <a:xfrm>
            <a:off x="-1484327" y="-1787433"/>
            <a:ext cx="19465037" cy="12735037"/>
            <a:chOff x="0" y="0"/>
            <a:chExt cx="25953383" cy="1698005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1493650"/>
              <a:ext cx="7125195" cy="5486400"/>
            </a:xfrm>
            <a:prstGeom prst="rect">
              <a:avLst/>
            </a:prstGeom>
          </p:spPr>
        </p:pic>
        <p:grpSp>
          <p:nvGrpSpPr>
            <p:cNvPr id="4" name="Group 4"/>
            <p:cNvGrpSpPr/>
            <p:nvPr/>
          </p:nvGrpSpPr>
          <p:grpSpPr>
            <a:xfrm>
              <a:off x="3350703" y="3754844"/>
              <a:ext cx="21640800" cy="10820400"/>
              <a:chOff x="0" y="0"/>
              <a:chExt cx="3827780" cy="1913890"/>
            </a:xfrm>
          </p:grpSpPr>
          <p:sp>
            <p:nvSpPr>
              <p:cNvPr id="5" name="Freeform 5"/>
              <p:cNvSpPr/>
              <p:nvPr/>
            </p:nvSpPr>
            <p:spPr>
              <a:xfrm>
                <a:off x="0" y="0"/>
                <a:ext cx="3827780" cy="1913890"/>
              </a:xfrm>
              <a:custGeom>
                <a:avLst/>
                <a:gdLst/>
                <a:ahLst/>
                <a:cxnLst/>
                <a:rect l="l" t="t" r="r" b="b"/>
                <a:pathLst>
                  <a:path w="3827780" h="1913890">
                    <a:moveTo>
                      <a:pt x="3703320" y="1913890"/>
                    </a:moveTo>
                    <a:lnTo>
                      <a:pt x="124460" y="1913890"/>
                    </a:lnTo>
                    <a:cubicBezTo>
                      <a:pt x="55880" y="1913890"/>
                      <a:pt x="0" y="1858010"/>
                      <a:pt x="0" y="1789430"/>
                    </a:cubicBezTo>
                    <a:lnTo>
                      <a:pt x="0" y="124460"/>
                    </a:lnTo>
                    <a:cubicBezTo>
                      <a:pt x="0" y="55880"/>
                      <a:pt x="55880" y="0"/>
                      <a:pt x="124460" y="0"/>
                    </a:cubicBezTo>
                    <a:lnTo>
                      <a:pt x="3703320" y="0"/>
                    </a:lnTo>
                    <a:cubicBezTo>
                      <a:pt x="3771900" y="0"/>
                      <a:pt x="3827780" y="55880"/>
                      <a:pt x="3827780" y="124460"/>
                    </a:cubicBezTo>
                    <a:lnTo>
                      <a:pt x="3827780" y="1789430"/>
                    </a:lnTo>
                    <a:cubicBezTo>
                      <a:pt x="3827780" y="1858010"/>
                      <a:pt x="3771900" y="1913890"/>
                      <a:pt x="3703320" y="1913890"/>
                    </a:cubicBezTo>
                    <a:close/>
                  </a:path>
                </a:pathLst>
              </a:custGeom>
              <a:solidFill>
                <a:srgbClr val="FFFFF9"/>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883369">
              <a:off x="13085199" y="8579339"/>
              <a:ext cx="1171412" cy="117141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428234">
              <a:off x="15056240" y="1019014"/>
              <a:ext cx="7221856" cy="8807142"/>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883369">
              <a:off x="13214635" y="6696569"/>
              <a:ext cx="1171412" cy="1171412"/>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883369">
              <a:off x="13214635" y="10245935"/>
              <a:ext cx="1171412" cy="1171412"/>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610941" y="6010826"/>
              <a:ext cx="7397955" cy="6308438"/>
            </a:xfrm>
            <a:prstGeom prst="rect">
              <a:avLst/>
            </a:prstGeom>
          </p:spPr>
        </p:pic>
        <p:sp>
          <p:nvSpPr>
            <p:cNvPr id="11" name="TextBox 11"/>
            <p:cNvSpPr txBox="1"/>
            <p:nvPr/>
          </p:nvSpPr>
          <p:spPr>
            <a:xfrm>
              <a:off x="14171103" y="4832034"/>
              <a:ext cx="8992131" cy="1200150"/>
            </a:xfrm>
            <a:prstGeom prst="rect">
              <a:avLst/>
            </a:prstGeom>
          </p:spPr>
          <p:txBody>
            <a:bodyPr lIns="0" tIns="0" rIns="0" bIns="0" rtlCol="0" anchor="t">
              <a:spAutoFit/>
            </a:bodyPr>
            <a:lstStyle/>
            <a:p>
              <a:pPr algn="ctr">
                <a:lnSpc>
                  <a:spcPts val="6900"/>
                </a:lnSpc>
              </a:pPr>
              <a:r>
                <a:rPr lang="en-US" sz="6000" spc="480">
                  <a:solidFill>
                    <a:srgbClr val="F0F2F6"/>
                  </a:solidFill>
                  <a:latin typeface="Montserrat Classic Bold"/>
                </a:rPr>
                <a:t>KINH NGHIỆM</a:t>
              </a:r>
            </a:p>
          </p:txBody>
        </p:sp>
        <p:sp>
          <p:nvSpPr>
            <p:cNvPr id="12" name="TextBox 12"/>
            <p:cNvSpPr txBox="1"/>
            <p:nvPr/>
          </p:nvSpPr>
          <p:spPr>
            <a:xfrm>
              <a:off x="14462349" y="7215600"/>
              <a:ext cx="8409639" cy="1363636"/>
            </a:xfrm>
            <a:prstGeom prst="rect">
              <a:avLst/>
            </a:prstGeom>
          </p:spPr>
          <p:txBody>
            <a:bodyPr lIns="0" tIns="0" rIns="0" bIns="0" rtlCol="0" anchor="t">
              <a:spAutoFit/>
            </a:bodyPr>
            <a:lstStyle/>
            <a:p>
              <a:pPr>
                <a:lnSpc>
                  <a:spcPts val="4135"/>
                </a:lnSpc>
              </a:pPr>
              <a:r>
                <a:rPr lang="en-US" sz="2953" spc="5">
                  <a:solidFill>
                    <a:srgbClr val="000000"/>
                  </a:solidFill>
                  <a:latin typeface="Montserrat Classic"/>
                </a:rPr>
                <a:t>Lên kế hoạch, làm việc nhóm, quản lí thời gian</a:t>
              </a:r>
            </a:p>
          </p:txBody>
        </p:sp>
        <p:sp>
          <p:nvSpPr>
            <p:cNvPr id="13" name="TextBox 13"/>
            <p:cNvSpPr txBox="1"/>
            <p:nvPr/>
          </p:nvSpPr>
          <p:spPr>
            <a:xfrm>
              <a:off x="14332913" y="9174569"/>
              <a:ext cx="11620470" cy="665136"/>
            </a:xfrm>
            <a:prstGeom prst="rect">
              <a:avLst/>
            </a:prstGeom>
          </p:spPr>
          <p:txBody>
            <a:bodyPr lIns="0" tIns="0" rIns="0" bIns="0" rtlCol="0" anchor="t">
              <a:spAutoFit/>
            </a:bodyPr>
            <a:lstStyle/>
            <a:p>
              <a:pPr>
                <a:lnSpc>
                  <a:spcPts val="4135"/>
                </a:lnSpc>
              </a:pPr>
              <a:r>
                <a:rPr lang="en-US" sz="2953" spc="5">
                  <a:solidFill>
                    <a:srgbClr val="000000"/>
                  </a:solidFill>
                  <a:latin typeface="Montserrat Classic"/>
                </a:rPr>
                <a:t>Lưu back up đồ án</a:t>
              </a:r>
            </a:p>
          </p:txBody>
        </p:sp>
        <p:sp>
          <p:nvSpPr>
            <p:cNvPr id="14" name="TextBox 14"/>
            <p:cNvSpPr txBox="1"/>
            <p:nvPr/>
          </p:nvSpPr>
          <p:spPr>
            <a:xfrm>
              <a:off x="14462349" y="10764966"/>
              <a:ext cx="9863092" cy="1363636"/>
            </a:xfrm>
            <a:prstGeom prst="rect">
              <a:avLst/>
            </a:prstGeom>
          </p:spPr>
          <p:txBody>
            <a:bodyPr lIns="0" tIns="0" rIns="0" bIns="0" rtlCol="0" anchor="t">
              <a:spAutoFit/>
            </a:bodyPr>
            <a:lstStyle/>
            <a:p>
              <a:pPr>
                <a:lnSpc>
                  <a:spcPts val="4135"/>
                </a:lnSpc>
              </a:pPr>
              <a:r>
                <a:rPr lang="en-US" sz="2953" spc="5">
                  <a:solidFill>
                    <a:srgbClr val="000000"/>
                  </a:solidFill>
                  <a:latin typeface="Montserrat Classic"/>
                </a:rPr>
                <a:t>Hiểu code, chọn lọc và xóa những thứ không cần thiết, đưa code lên github.</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904059" flipH="1" flipV="1">
            <a:off x="13608109" y="-1687011"/>
            <a:ext cx="7310452" cy="731045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88773" y="6558741"/>
            <a:ext cx="4636394"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824671">
            <a:off x="7300318" y="9594579"/>
            <a:ext cx="3236656" cy="3212381"/>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900643">
            <a:off x="7936255" y="-2590395"/>
            <a:ext cx="2825496" cy="4114800"/>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782666">
            <a:off x="49381" y="3723868"/>
            <a:ext cx="1287208" cy="1596537"/>
          </a:xfrm>
          <a:prstGeom prst="rect">
            <a:avLst/>
          </a:prstGeom>
        </p:spPr>
      </p:pic>
      <p:grpSp>
        <p:nvGrpSpPr>
          <p:cNvPr id="7" name="Group 7"/>
          <p:cNvGrpSpPr/>
          <p:nvPr/>
        </p:nvGrpSpPr>
        <p:grpSpPr>
          <a:xfrm>
            <a:off x="-3808893" y="-2146585"/>
            <a:ext cx="19733156" cy="11404885"/>
            <a:chOff x="0" y="0"/>
            <a:chExt cx="26310875" cy="15206513"/>
          </a:xfrm>
        </p:grpSpPr>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79493">
              <a:off x="9576718" y="3931001"/>
              <a:ext cx="16608225" cy="11084989"/>
            </a:xfrm>
            <a:prstGeom prst="rect">
              <a:avLst/>
            </a:prstGeom>
          </p:spPr>
        </p:pic>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0" y="0"/>
              <a:ext cx="9459310" cy="5486400"/>
            </a:xfrm>
            <a:prstGeom prst="rect">
              <a:avLst/>
            </a:prstGeom>
          </p:spPr>
        </p:pic>
      </p:grpSp>
      <p:pic>
        <p:nvPicPr>
          <p:cNvPr id="10" name="Picture 1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2700000">
            <a:off x="813052" y="3280406"/>
            <a:ext cx="787702" cy="458836"/>
          </a:xfrm>
          <a:prstGeom prst="rect">
            <a:avLst/>
          </a:prstGeom>
        </p:spPr>
      </p:pic>
      <p:grpSp>
        <p:nvGrpSpPr>
          <p:cNvPr id="11" name="Group 11"/>
          <p:cNvGrpSpPr/>
          <p:nvPr/>
        </p:nvGrpSpPr>
        <p:grpSpPr>
          <a:xfrm>
            <a:off x="5056511" y="2677457"/>
            <a:ext cx="9090438" cy="5150737"/>
            <a:chOff x="0" y="171450"/>
            <a:chExt cx="12120584" cy="6867650"/>
          </a:xfrm>
        </p:grpSpPr>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0" y="2778887"/>
              <a:ext cx="2976824" cy="4260213"/>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9198849" y="3013978"/>
              <a:ext cx="2921735" cy="3831783"/>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6034343" y="2778887"/>
              <a:ext cx="3360255" cy="4066874"/>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84198" y="2631021"/>
              <a:ext cx="5417094" cy="4353990"/>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675561">
              <a:off x="1248621" y="5241659"/>
              <a:ext cx="641481" cy="636671"/>
            </a:xfrm>
            <a:prstGeom prst="rect">
              <a:avLst/>
            </a:prstGeom>
          </p:spPr>
        </p:pic>
        <p:sp>
          <p:nvSpPr>
            <p:cNvPr id="17" name="TextBox 17"/>
            <p:cNvSpPr txBox="1"/>
            <p:nvPr/>
          </p:nvSpPr>
          <p:spPr>
            <a:xfrm>
              <a:off x="952554" y="171450"/>
              <a:ext cx="9680014" cy="2316734"/>
            </a:xfrm>
            <a:prstGeom prst="rect">
              <a:avLst/>
            </a:prstGeom>
          </p:spPr>
          <p:txBody>
            <a:bodyPr lIns="0" tIns="0" rIns="0" bIns="0" rtlCol="0" anchor="t">
              <a:spAutoFit/>
            </a:bodyPr>
            <a:lstStyle/>
            <a:p>
              <a:pPr algn="ctr">
                <a:lnSpc>
                  <a:spcPts val="6486"/>
                </a:lnSpc>
              </a:pPr>
              <a:r>
                <a:rPr lang="en-US" sz="6900">
                  <a:solidFill>
                    <a:srgbClr val="000000"/>
                  </a:solidFill>
                  <a:latin typeface="Montserrat Extra-Bold"/>
                </a:rPr>
                <a:t>Thank you for listening!</a:t>
              </a:r>
            </a:p>
          </p:txBody>
        </p:sp>
      </p:grpSp>
      <p:grpSp>
        <p:nvGrpSpPr>
          <p:cNvPr id="18" name="Group 18"/>
          <p:cNvGrpSpPr/>
          <p:nvPr/>
        </p:nvGrpSpPr>
        <p:grpSpPr>
          <a:xfrm>
            <a:off x="14861359" y="-385533"/>
            <a:ext cx="4795882" cy="12248485"/>
            <a:chOff x="0" y="0"/>
            <a:chExt cx="6394510" cy="16331313"/>
          </a:xfrm>
        </p:grpSpPr>
        <p:pic>
          <p:nvPicPr>
            <p:cNvPr id="19" name="Picture 1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7424135">
              <a:off x="1547906" y="151881"/>
              <a:ext cx="3298698" cy="5486400"/>
            </a:xfrm>
            <a:prstGeom prst="rect">
              <a:avLst/>
            </a:prstGeom>
          </p:spPr>
        </p:pic>
        <p:pic>
          <p:nvPicPr>
            <p:cNvPr id="20" name="Picture 2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rot="-571404">
              <a:off x="2406220" y="10635175"/>
              <a:ext cx="2992374" cy="548640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60030" b="42877"/>
          <a:stretch>
            <a:fillRect/>
          </a:stretch>
        </p:blipFill>
        <p:spPr>
          <a:xfrm>
            <a:off x="11030763" y="-79766"/>
            <a:ext cx="7309555" cy="104465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699141" flipH="1" flipV="1">
            <a:off x="-1160420" y="-986459"/>
            <a:ext cx="3115918" cy="3115918"/>
          </a:xfrm>
          <a:prstGeom prst="rect">
            <a:avLst/>
          </a:prstGeom>
        </p:spPr>
      </p:pic>
      <p:grpSp>
        <p:nvGrpSpPr>
          <p:cNvPr id="4" name="Group 4"/>
          <p:cNvGrpSpPr/>
          <p:nvPr/>
        </p:nvGrpSpPr>
        <p:grpSpPr>
          <a:xfrm>
            <a:off x="1068035" y="414668"/>
            <a:ext cx="15723671" cy="1064486"/>
            <a:chOff x="0" y="0"/>
            <a:chExt cx="20964894" cy="1419315"/>
          </a:xfrm>
        </p:grpSpPr>
        <p:sp>
          <p:nvSpPr>
            <p:cNvPr id="5" name="TextBox 5"/>
            <p:cNvSpPr txBox="1"/>
            <p:nvPr/>
          </p:nvSpPr>
          <p:spPr>
            <a:xfrm>
              <a:off x="796250" y="242932"/>
              <a:ext cx="20168645" cy="1073786"/>
            </a:xfrm>
            <a:prstGeom prst="rect">
              <a:avLst/>
            </a:prstGeom>
          </p:spPr>
          <p:txBody>
            <a:bodyPr lIns="0" tIns="0" rIns="0" bIns="0" rtlCol="0" anchor="t">
              <a:spAutoFit/>
            </a:bodyPr>
            <a:lstStyle/>
            <a:p>
              <a:pPr>
                <a:lnSpc>
                  <a:spcPts val="5640"/>
                </a:lnSpc>
              </a:pPr>
              <a:r>
                <a:rPr lang="en-US" sz="6000">
                  <a:solidFill>
                    <a:srgbClr val="FFFFFF"/>
                  </a:solidFill>
                  <a:latin typeface="Montserrat Classic"/>
                </a:rPr>
                <a:t>Cơ sở lý thuyết &amp; hiện thực thuật toán</a:t>
              </a:r>
            </a:p>
          </p:txBody>
        </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86592" y="-86592"/>
              <a:ext cx="1419315" cy="1592499"/>
            </a:xfrm>
            <a:prstGeom prst="rect">
              <a:avLst/>
            </a:prstGeom>
          </p:spPr>
        </p:pic>
      </p:gr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5373776" y="424767"/>
            <a:ext cx="1064486" cy="119437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48287">
            <a:off x="1957243" y="1371777"/>
            <a:ext cx="1102360" cy="1218077"/>
          </a:xfrm>
          <a:prstGeom prst="rect">
            <a:avLst/>
          </a:prstGeom>
        </p:spPr>
      </p:pic>
      <p:grpSp>
        <p:nvGrpSpPr>
          <p:cNvPr id="9" name="Group 9"/>
          <p:cNvGrpSpPr/>
          <p:nvPr/>
        </p:nvGrpSpPr>
        <p:grpSpPr>
          <a:xfrm>
            <a:off x="471675" y="1837164"/>
            <a:ext cx="4533982" cy="5016853"/>
            <a:chOff x="1062896" y="912332"/>
            <a:chExt cx="6045309" cy="6689138"/>
          </a:xfrm>
        </p:grpSpPr>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373410">
              <a:off x="1062896" y="912332"/>
              <a:ext cx="6045309" cy="6689138"/>
            </a:xfrm>
            <a:prstGeom prst="rect">
              <a:avLst/>
            </a:prstGeom>
          </p:spPr>
        </p:pic>
        <p:sp>
          <p:nvSpPr>
            <p:cNvPr id="11" name="TextBox 11"/>
            <p:cNvSpPr txBox="1"/>
            <p:nvPr/>
          </p:nvSpPr>
          <p:spPr>
            <a:xfrm>
              <a:off x="1858043" y="3380922"/>
              <a:ext cx="4916172" cy="605123"/>
            </a:xfrm>
            <a:prstGeom prst="rect">
              <a:avLst/>
            </a:prstGeom>
          </p:spPr>
          <p:txBody>
            <a:bodyPr lIns="0" tIns="0" rIns="0" bIns="0" rtlCol="0" anchor="t">
              <a:spAutoFit/>
            </a:bodyPr>
            <a:lstStyle/>
            <a:p>
              <a:pPr algn="ctr">
                <a:lnSpc>
                  <a:spcPts val="3478"/>
                </a:lnSpc>
              </a:pPr>
              <a:r>
                <a:rPr lang="en-US" sz="3700">
                  <a:solidFill>
                    <a:srgbClr val="000000"/>
                  </a:solidFill>
                  <a:latin typeface="Montserrat Semi-Bold"/>
                </a:rPr>
                <a:t>Định nghĩa.</a:t>
              </a:r>
            </a:p>
          </p:txBody>
        </p:sp>
      </p:grpSp>
      <p:grpSp>
        <p:nvGrpSpPr>
          <p:cNvPr id="12" name="Group 12"/>
          <p:cNvGrpSpPr/>
          <p:nvPr/>
        </p:nvGrpSpPr>
        <p:grpSpPr>
          <a:xfrm>
            <a:off x="3164003" y="4670764"/>
            <a:ext cx="5277649" cy="5735006"/>
            <a:chOff x="0" y="0"/>
            <a:chExt cx="7036865" cy="7646675"/>
          </a:xfrm>
        </p:grpSpPr>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35950">
              <a:off x="329102" y="294341"/>
              <a:ext cx="6378661" cy="7057993"/>
            </a:xfrm>
            <a:prstGeom prst="rect">
              <a:avLst/>
            </a:prstGeom>
          </p:spPr>
        </p:pic>
        <p:sp>
          <p:nvSpPr>
            <p:cNvPr id="14" name="TextBox 14"/>
            <p:cNvSpPr txBox="1"/>
            <p:nvPr/>
          </p:nvSpPr>
          <p:spPr>
            <a:xfrm>
              <a:off x="1526583" y="3252937"/>
              <a:ext cx="4532219" cy="1236050"/>
            </a:xfrm>
            <a:prstGeom prst="rect">
              <a:avLst/>
            </a:prstGeom>
          </p:spPr>
          <p:txBody>
            <a:bodyPr lIns="0" tIns="0" rIns="0" bIns="0" rtlCol="0" anchor="t">
              <a:spAutoFit/>
            </a:bodyPr>
            <a:lstStyle/>
            <a:p>
              <a:pPr algn="ctr">
                <a:lnSpc>
                  <a:spcPts val="3478"/>
                </a:lnSpc>
              </a:pPr>
              <a:r>
                <a:rPr lang="en-US" sz="3700">
                  <a:solidFill>
                    <a:srgbClr val="000000"/>
                  </a:solidFill>
                  <a:latin typeface="Montserrat Semi-Bold"/>
                </a:rPr>
                <a:t>Dựng KD-Tree tối ưu.</a:t>
              </a:r>
            </a:p>
          </p:txBody>
        </p:sp>
      </p:grpSp>
      <p:grpSp>
        <p:nvGrpSpPr>
          <p:cNvPr id="15" name="Group 15"/>
          <p:cNvGrpSpPr/>
          <p:nvPr/>
        </p:nvGrpSpPr>
        <p:grpSpPr>
          <a:xfrm>
            <a:off x="6719099" y="1998419"/>
            <a:ext cx="3041494" cy="4173576"/>
            <a:chOff x="0" y="0"/>
            <a:chExt cx="4055325" cy="5564768"/>
          </a:xfrm>
        </p:grpSpPr>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0" y="0"/>
              <a:ext cx="4055325" cy="5564768"/>
            </a:xfrm>
            <a:prstGeom prst="rect">
              <a:avLst/>
            </a:prstGeom>
          </p:spPr>
        </p:pic>
        <p:sp>
          <p:nvSpPr>
            <p:cNvPr id="17" name="TextBox 17"/>
            <p:cNvSpPr txBox="1"/>
            <p:nvPr/>
          </p:nvSpPr>
          <p:spPr>
            <a:xfrm>
              <a:off x="405676" y="1609862"/>
              <a:ext cx="3243973" cy="1819587"/>
            </a:xfrm>
            <a:prstGeom prst="rect">
              <a:avLst/>
            </a:prstGeom>
          </p:spPr>
          <p:txBody>
            <a:bodyPr lIns="0" tIns="0" rIns="0" bIns="0" rtlCol="0" anchor="t">
              <a:spAutoFit/>
            </a:bodyPr>
            <a:lstStyle/>
            <a:p>
              <a:pPr algn="ctr">
                <a:lnSpc>
                  <a:spcPts val="3463"/>
                </a:lnSpc>
              </a:pPr>
              <a:r>
                <a:rPr lang="en-US" sz="3684">
                  <a:solidFill>
                    <a:srgbClr val="000000"/>
                  </a:solidFill>
                  <a:latin typeface="Montserrat Semi-Bold"/>
                </a:rPr>
                <a:t>Một số thao tác trên cây.</a:t>
              </a:r>
            </a:p>
          </p:txBody>
        </p:sp>
      </p:grpSp>
      <p:grpSp>
        <p:nvGrpSpPr>
          <p:cNvPr id="18" name="Group 18"/>
          <p:cNvGrpSpPr/>
          <p:nvPr/>
        </p:nvGrpSpPr>
        <p:grpSpPr>
          <a:xfrm>
            <a:off x="9457698" y="5936553"/>
            <a:ext cx="3041494" cy="4173576"/>
            <a:chOff x="0" y="0"/>
            <a:chExt cx="4055325" cy="5564768"/>
          </a:xfrm>
        </p:grpSpPr>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0" y="0"/>
              <a:ext cx="4055325" cy="5564768"/>
            </a:xfrm>
            <a:prstGeom prst="rect">
              <a:avLst/>
            </a:prstGeom>
          </p:spPr>
        </p:pic>
        <p:sp>
          <p:nvSpPr>
            <p:cNvPr id="20" name="TextBox 20"/>
            <p:cNvSpPr txBox="1"/>
            <p:nvPr/>
          </p:nvSpPr>
          <p:spPr>
            <a:xfrm>
              <a:off x="639587" y="1565218"/>
              <a:ext cx="2776151" cy="2348847"/>
            </a:xfrm>
            <a:prstGeom prst="rect">
              <a:avLst/>
            </a:prstGeom>
          </p:spPr>
          <p:txBody>
            <a:bodyPr lIns="0" tIns="0" rIns="0" bIns="0" rtlCol="0" anchor="t">
              <a:spAutoFit/>
            </a:bodyPr>
            <a:lstStyle/>
            <a:p>
              <a:pPr algn="ctr">
                <a:lnSpc>
                  <a:spcPts val="3375"/>
                </a:lnSpc>
              </a:pPr>
              <a:r>
                <a:rPr lang="en-US" sz="3590">
                  <a:solidFill>
                    <a:srgbClr val="000000"/>
                  </a:solidFill>
                  <a:latin typeface="Montserrat Semi-Bold"/>
                </a:rPr>
                <a:t>So sánh với Naive KD-Tree.</a:t>
              </a:r>
            </a:p>
          </p:txBody>
        </p:sp>
      </p:grpSp>
      <p:grpSp>
        <p:nvGrpSpPr>
          <p:cNvPr id="21" name="Group 21"/>
          <p:cNvGrpSpPr/>
          <p:nvPr/>
        </p:nvGrpSpPr>
        <p:grpSpPr>
          <a:xfrm>
            <a:off x="12509304" y="1762977"/>
            <a:ext cx="3729721" cy="4644461"/>
            <a:chOff x="0" y="0"/>
            <a:chExt cx="4972962" cy="6192615"/>
          </a:xfrm>
        </p:grpSpPr>
        <p:pic>
          <p:nvPicPr>
            <p:cNvPr id="22" name="Picture 2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609323">
              <a:off x="458818" y="313923"/>
              <a:ext cx="4055325" cy="5564768"/>
            </a:xfrm>
            <a:prstGeom prst="rect">
              <a:avLst/>
            </a:prstGeom>
          </p:spPr>
        </p:pic>
        <p:sp>
          <p:nvSpPr>
            <p:cNvPr id="23" name="TextBox 23"/>
            <p:cNvSpPr txBox="1"/>
            <p:nvPr/>
          </p:nvSpPr>
          <p:spPr>
            <a:xfrm>
              <a:off x="843267" y="2158517"/>
              <a:ext cx="3286427" cy="2348847"/>
            </a:xfrm>
            <a:prstGeom prst="rect">
              <a:avLst/>
            </a:prstGeom>
          </p:spPr>
          <p:txBody>
            <a:bodyPr lIns="0" tIns="0" rIns="0" bIns="0" rtlCol="0" anchor="t">
              <a:spAutoFit/>
            </a:bodyPr>
            <a:lstStyle/>
            <a:p>
              <a:pPr algn="ctr">
                <a:lnSpc>
                  <a:spcPts val="3375"/>
                </a:lnSpc>
              </a:pPr>
              <a:r>
                <a:rPr lang="en-US" sz="3590">
                  <a:solidFill>
                    <a:srgbClr val="000000"/>
                  </a:solidFill>
                  <a:latin typeface="Montserrat Semi-Bold"/>
                </a:rPr>
                <a:t>Ứng dụng tìm vùng lân cận nhất.</a:t>
              </a:r>
            </a:p>
          </p:txBody>
        </p:sp>
      </p:grpSp>
      <p:pic>
        <p:nvPicPr>
          <p:cNvPr id="24" name="Picture 2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48287">
            <a:off x="13426462" y="1121229"/>
            <a:ext cx="1102360" cy="1218077"/>
          </a:xfrm>
          <a:prstGeom prst="rect">
            <a:avLst/>
          </a:prstGeom>
        </p:spPr>
      </p:pic>
      <p:pic>
        <p:nvPicPr>
          <p:cNvPr id="25" name="Picture 2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95821">
            <a:off x="8238544" y="1284557"/>
            <a:ext cx="865940" cy="956840"/>
          </a:xfrm>
          <a:prstGeom prst="rect">
            <a:avLst/>
          </a:prstGeom>
        </p:spPr>
      </p:pic>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74006">
            <a:off x="5251648" y="4319492"/>
            <a:ext cx="1102360" cy="1218077"/>
          </a:xfrm>
          <a:prstGeom prst="rect">
            <a:avLst/>
          </a:prstGeom>
        </p:spPr>
      </p:pic>
      <p:pic>
        <p:nvPicPr>
          <p:cNvPr id="27" name="Picture 2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9141">
            <a:off x="10552809" y="5198489"/>
            <a:ext cx="955909" cy="10562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636844">
            <a:off x="4136247" y="-4878271"/>
            <a:ext cx="4286089" cy="48090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7147" r="7321" b="41620"/>
          <a:stretch>
            <a:fillRect/>
          </a:stretch>
        </p:blipFill>
        <p:spPr>
          <a:xfrm>
            <a:off x="11790161" y="-194746"/>
            <a:ext cx="6497839" cy="1067649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267893">
            <a:off x="454412" y="7544239"/>
            <a:ext cx="3267747" cy="3666477"/>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616728" flipH="1" flipV="1">
            <a:off x="-552288" y="7565552"/>
            <a:ext cx="3804020" cy="3804020"/>
          </a:xfrm>
          <a:prstGeom prst="rect">
            <a:avLst/>
          </a:prstGeom>
        </p:spPr>
      </p:pic>
      <p:sp>
        <p:nvSpPr>
          <p:cNvPr id="6" name="AutoShape 6"/>
          <p:cNvSpPr/>
          <p:nvPr/>
        </p:nvSpPr>
        <p:spPr>
          <a:xfrm rot="5400000">
            <a:off x="-157141" y="4800906"/>
            <a:ext cx="2985150" cy="0"/>
          </a:xfrm>
          <a:prstGeom prst="line">
            <a:avLst/>
          </a:prstGeom>
          <a:ln w="28575" cap="rnd">
            <a:solidFill>
              <a:srgbClr val="FFFFFF"/>
            </a:solidFill>
            <a:prstDash val="solid"/>
            <a:headEnd type="none" w="sm" len="sm"/>
            <a:tailEnd type="none" w="sm" len="sm"/>
          </a:ln>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32585">
            <a:off x="18143931" y="-848880"/>
            <a:ext cx="4244840" cy="4762794"/>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426236">
            <a:off x="-2626687" y="1849299"/>
            <a:ext cx="2626191" cy="2946638"/>
          </a:xfrm>
          <a:prstGeom prst="rect">
            <a:avLst/>
          </a:prstGeom>
        </p:spPr>
      </p:pic>
      <p:grpSp>
        <p:nvGrpSpPr>
          <p:cNvPr id="9" name="Group 9"/>
          <p:cNvGrpSpPr/>
          <p:nvPr/>
        </p:nvGrpSpPr>
        <p:grpSpPr>
          <a:xfrm>
            <a:off x="3394047" y="440090"/>
            <a:ext cx="10448871" cy="533320"/>
            <a:chOff x="0" y="0"/>
            <a:chExt cx="13931828" cy="711094"/>
          </a:xfrm>
        </p:grpSpPr>
        <p:sp>
          <p:nvSpPr>
            <p:cNvPr id="10" name="AutoShape 10"/>
            <p:cNvSpPr/>
            <p:nvPr/>
          </p:nvSpPr>
          <p:spPr>
            <a:xfrm>
              <a:off x="10277185" y="393647"/>
              <a:ext cx="3654643" cy="0"/>
            </a:xfrm>
            <a:prstGeom prst="line">
              <a:avLst/>
            </a:prstGeom>
            <a:ln w="38100" cap="rnd">
              <a:solidFill>
                <a:srgbClr val="FFFFFF"/>
              </a:solidFill>
              <a:prstDash val="solid"/>
              <a:headEnd type="none" w="sm" len="sm"/>
              <a:tailEnd type="none" w="sm" len="sm"/>
            </a:ln>
          </p:spPr>
        </p:sp>
        <p:sp>
          <p:nvSpPr>
            <p:cNvPr id="11" name="AutoShape 11"/>
            <p:cNvSpPr/>
            <p:nvPr/>
          </p:nvSpPr>
          <p:spPr>
            <a:xfrm>
              <a:off x="0" y="393647"/>
              <a:ext cx="3383367" cy="0"/>
            </a:xfrm>
            <a:prstGeom prst="line">
              <a:avLst/>
            </a:prstGeom>
            <a:ln w="38100" cap="rnd">
              <a:solidFill>
                <a:srgbClr val="FFFFFF"/>
              </a:solidFill>
              <a:prstDash val="solid"/>
              <a:headEnd type="none" w="sm" len="sm"/>
              <a:tailEnd type="none" w="sm" len="sm"/>
            </a:ln>
          </p:spPr>
        </p:sp>
        <p:sp>
          <p:nvSpPr>
            <p:cNvPr id="12" name="TextBox 12"/>
            <p:cNvSpPr txBox="1"/>
            <p:nvPr/>
          </p:nvSpPr>
          <p:spPr>
            <a:xfrm>
              <a:off x="3816561" y="47625"/>
              <a:ext cx="6106205" cy="663469"/>
            </a:xfrm>
            <a:prstGeom prst="rect">
              <a:avLst/>
            </a:prstGeom>
          </p:spPr>
          <p:txBody>
            <a:bodyPr lIns="0" tIns="0" rIns="0" bIns="0" rtlCol="0" anchor="t">
              <a:spAutoFit/>
            </a:bodyPr>
            <a:lstStyle/>
            <a:p>
              <a:pPr>
                <a:lnSpc>
                  <a:spcPts val="3639"/>
                </a:lnSpc>
              </a:pPr>
              <a:r>
                <a:rPr lang="en-US" sz="3499">
                  <a:solidFill>
                    <a:srgbClr val="FFFFFF"/>
                  </a:solidFill>
                  <a:latin typeface="Montserrat Semi-Bold"/>
                </a:rPr>
                <a:t>Định nghĩa KD-Tree</a:t>
              </a:r>
            </a:p>
          </p:txBody>
        </p:sp>
      </p:grpSp>
      <p:grpSp>
        <p:nvGrpSpPr>
          <p:cNvPr id="13" name="Group 13"/>
          <p:cNvGrpSpPr/>
          <p:nvPr/>
        </p:nvGrpSpPr>
        <p:grpSpPr>
          <a:xfrm>
            <a:off x="9171302" y="117489"/>
            <a:ext cx="8500862" cy="10052021"/>
            <a:chOff x="0" y="0"/>
            <a:chExt cx="11334483" cy="13402695"/>
          </a:xfrm>
        </p:grpSpPr>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715179">
              <a:off x="1118177" y="812591"/>
              <a:ext cx="9098129" cy="11777514"/>
            </a:xfrm>
            <a:prstGeom prst="rect">
              <a:avLst/>
            </a:prstGeom>
          </p:spPr>
        </p:pic>
        <p:pic>
          <p:nvPicPr>
            <p:cNvPr id="15" name="Picture 15"/>
            <p:cNvPicPr>
              <a:picLocks noChangeAspect="1"/>
            </p:cNvPicPr>
            <p:nvPr/>
          </p:nvPicPr>
          <p:blipFill>
            <a:blip r:embed="rId10"/>
            <a:srcRect/>
            <a:stretch>
              <a:fillRect/>
            </a:stretch>
          </p:blipFill>
          <p:spPr>
            <a:xfrm>
              <a:off x="2574178" y="2925629"/>
              <a:ext cx="6186127" cy="6119250"/>
            </a:xfrm>
            <a:prstGeom prst="rect">
              <a:avLst/>
            </a:prstGeom>
          </p:spPr>
        </p:pic>
        <p:pic>
          <p:nvPicPr>
            <p:cNvPr id="16" name="Picture 1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296736">
              <a:off x="5034777" y="7130427"/>
              <a:ext cx="788670" cy="5486400"/>
            </a:xfrm>
            <a:prstGeom prst="rect">
              <a:avLst/>
            </a:prstGeom>
          </p:spPr>
        </p:pic>
        <p:sp>
          <p:nvSpPr>
            <p:cNvPr id="17" name="TextBox 17"/>
            <p:cNvSpPr txBox="1"/>
            <p:nvPr/>
          </p:nvSpPr>
          <p:spPr>
            <a:xfrm>
              <a:off x="2011054" y="9662609"/>
              <a:ext cx="4780892" cy="479186"/>
            </a:xfrm>
            <a:prstGeom prst="rect">
              <a:avLst/>
            </a:prstGeom>
          </p:spPr>
          <p:txBody>
            <a:bodyPr lIns="0" tIns="0" rIns="0" bIns="0" rtlCol="0" anchor="t">
              <a:spAutoFit/>
            </a:bodyPr>
            <a:lstStyle/>
            <a:p>
              <a:pPr algn="r">
                <a:lnSpc>
                  <a:spcPts val="2503"/>
                </a:lnSpc>
              </a:pPr>
              <a:r>
                <a:rPr lang="en-US" sz="2662">
                  <a:solidFill>
                    <a:srgbClr val="000000"/>
                  </a:solidFill>
                  <a:latin typeface="Montserrat Classic"/>
                </a:rPr>
                <a:t>Jon Bently</a:t>
              </a:r>
            </a:p>
          </p:txBody>
        </p:sp>
      </p:grpSp>
      <p:grpSp>
        <p:nvGrpSpPr>
          <p:cNvPr id="19" name="Group 19"/>
          <p:cNvGrpSpPr/>
          <p:nvPr/>
        </p:nvGrpSpPr>
        <p:grpSpPr>
          <a:xfrm>
            <a:off x="1028700" y="1180258"/>
            <a:ext cx="16086280" cy="8438862"/>
            <a:chOff x="0" y="0"/>
            <a:chExt cx="28492958" cy="14947405"/>
          </a:xfrm>
        </p:grpSpPr>
        <p:sp>
          <p:nvSpPr>
            <p:cNvPr id="20" name="Freeform 20"/>
            <p:cNvSpPr/>
            <p:nvPr/>
          </p:nvSpPr>
          <p:spPr>
            <a:xfrm>
              <a:off x="0" y="0"/>
              <a:ext cx="28492958" cy="14947405"/>
            </a:xfrm>
            <a:custGeom>
              <a:avLst/>
              <a:gdLst/>
              <a:ahLst/>
              <a:cxnLst/>
              <a:rect l="l" t="t" r="r" b="b"/>
              <a:pathLst>
                <a:path w="28492958" h="14947405">
                  <a:moveTo>
                    <a:pt x="0" y="0"/>
                  </a:moveTo>
                  <a:lnTo>
                    <a:pt x="0" y="14947405"/>
                  </a:lnTo>
                  <a:lnTo>
                    <a:pt x="28492958" y="14947405"/>
                  </a:lnTo>
                  <a:lnTo>
                    <a:pt x="28492958" y="0"/>
                  </a:lnTo>
                  <a:lnTo>
                    <a:pt x="0" y="0"/>
                  </a:lnTo>
                  <a:close/>
                  <a:moveTo>
                    <a:pt x="28431998" y="14886445"/>
                  </a:moveTo>
                  <a:lnTo>
                    <a:pt x="59690" y="14886445"/>
                  </a:lnTo>
                  <a:lnTo>
                    <a:pt x="59690" y="59690"/>
                  </a:lnTo>
                  <a:lnTo>
                    <a:pt x="28431998" y="59690"/>
                  </a:lnTo>
                  <a:lnTo>
                    <a:pt x="28431998" y="14886445"/>
                  </a:lnTo>
                  <a:close/>
                </a:path>
              </a:pathLst>
            </a:custGeom>
            <a:solidFill>
              <a:srgbClr val="FFFFFF"/>
            </a:solidFill>
          </p:spPr>
        </p:sp>
      </p:grpSp>
      <p:sp>
        <p:nvSpPr>
          <p:cNvPr id="21" name="TextBox 21"/>
          <p:cNvSpPr txBox="1"/>
          <p:nvPr/>
        </p:nvSpPr>
        <p:spPr>
          <a:xfrm>
            <a:off x="2423347" y="3020104"/>
            <a:ext cx="7666241" cy="3881486"/>
          </a:xfrm>
          <a:prstGeom prst="rect">
            <a:avLst/>
          </a:prstGeom>
        </p:spPr>
        <p:txBody>
          <a:bodyPr lIns="0" tIns="0" rIns="0" bIns="0" rtlCol="0" anchor="t">
            <a:spAutoFit/>
          </a:bodyPr>
          <a:lstStyle/>
          <a:p>
            <a:pPr algn="just">
              <a:lnSpc>
                <a:spcPts val="3470"/>
              </a:lnSpc>
            </a:pPr>
            <a:r>
              <a:rPr lang="en-US" sz="3692">
                <a:solidFill>
                  <a:srgbClr val="FFFFFF"/>
                </a:solidFill>
                <a:latin typeface="Montserrat"/>
              </a:rPr>
              <a:t>K-D tree là một cấu trúc dữ liệu dạng cây phát triển bởi Jon Bently (Nâng cấp từ BST) dùng để biểu diễn các điểm trong không gian K chiều. Ứng dụng của KD-Tree thường thấy trong các lĩnh vực liên quan tới tối ưu lưu trữ, tìm kiếm lân cận,...</a:t>
            </a:r>
          </a:p>
          <a:p>
            <a:pPr>
              <a:lnSpc>
                <a:spcPts val="2531"/>
              </a:lnSpc>
            </a:pPr>
            <a:endParaRPr lang="en-US" sz="3692">
              <a:solidFill>
                <a:srgbClr val="FFFFFF"/>
              </a:solidFill>
              <a:latin typeface="Montserrat"/>
            </a:endParaRPr>
          </a:p>
        </p:txBody>
      </p:sp>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33594">
            <a:off x="17375858" y="4614980"/>
            <a:ext cx="4244840" cy="47627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01613">
            <a:off x="16964522" y="6908714"/>
            <a:ext cx="3717536" cy="4171148"/>
          </a:xfrm>
          <a:prstGeom prst="rect">
            <a:avLst/>
          </a:prstGeom>
        </p:spPr>
      </p:pic>
      <p:grpSp>
        <p:nvGrpSpPr>
          <p:cNvPr id="3" name="Group 3"/>
          <p:cNvGrpSpPr/>
          <p:nvPr/>
        </p:nvGrpSpPr>
        <p:grpSpPr>
          <a:xfrm>
            <a:off x="3253768" y="-223157"/>
            <a:ext cx="15034232" cy="10676492"/>
            <a:chOff x="0" y="0"/>
            <a:chExt cx="20045643" cy="14235323"/>
          </a:xfrm>
        </p:grpSpPr>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7147" r="7321" b="41620"/>
            <a:stretch>
              <a:fillRect/>
            </a:stretch>
          </p:blipFill>
          <p:spPr>
            <a:xfrm>
              <a:off x="11381858" y="0"/>
              <a:ext cx="8663786" cy="14235323"/>
            </a:xfrm>
            <a:prstGeom prst="rect">
              <a:avLst/>
            </a:prstGeom>
          </p:spPr>
        </p:pic>
        <p:sp>
          <p:nvSpPr>
            <p:cNvPr id="5" name="TextBox 5"/>
            <p:cNvSpPr txBox="1"/>
            <p:nvPr/>
          </p:nvSpPr>
          <p:spPr>
            <a:xfrm>
              <a:off x="3745034" y="1125285"/>
              <a:ext cx="6929259" cy="663469"/>
            </a:xfrm>
            <a:prstGeom prst="rect">
              <a:avLst/>
            </a:prstGeom>
          </p:spPr>
          <p:txBody>
            <a:bodyPr lIns="0" tIns="0" rIns="0" bIns="0" rtlCol="0" anchor="t">
              <a:spAutoFit/>
            </a:bodyPr>
            <a:lstStyle/>
            <a:p>
              <a:pPr>
                <a:lnSpc>
                  <a:spcPts val="3639"/>
                </a:lnSpc>
              </a:pPr>
              <a:r>
                <a:rPr lang="en-US" sz="3499">
                  <a:solidFill>
                    <a:srgbClr val="FFFFFF"/>
                  </a:solidFill>
                  <a:latin typeface="Montserrat Semi-Bold"/>
                </a:rPr>
                <a:t>Dựng KD-Tree tối ưu</a:t>
              </a:r>
            </a:p>
          </p:txBody>
        </p:sp>
        <p:sp>
          <p:nvSpPr>
            <p:cNvPr id="6" name="AutoShape 6"/>
            <p:cNvSpPr/>
            <p:nvPr/>
          </p:nvSpPr>
          <p:spPr>
            <a:xfrm>
              <a:off x="10464223" y="1471307"/>
              <a:ext cx="3654643" cy="0"/>
            </a:xfrm>
            <a:prstGeom prst="line">
              <a:avLst/>
            </a:prstGeom>
            <a:ln w="38100" cap="rnd">
              <a:solidFill>
                <a:srgbClr val="FFFFFF"/>
              </a:solidFill>
              <a:prstDash val="solid"/>
              <a:headEnd type="none" w="sm" len="sm"/>
              <a:tailEnd type="none" w="sm" len="sm"/>
            </a:ln>
          </p:spPr>
        </p:sp>
        <p:sp>
          <p:nvSpPr>
            <p:cNvPr id="7" name="AutoShape 7"/>
            <p:cNvSpPr/>
            <p:nvPr/>
          </p:nvSpPr>
          <p:spPr>
            <a:xfrm>
              <a:off x="0" y="1433207"/>
              <a:ext cx="3383367" cy="0"/>
            </a:xfrm>
            <a:prstGeom prst="line">
              <a:avLst/>
            </a:prstGeom>
            <a:ln w="38100" cap="rnd">
              <a:solidFill>
                <a:srgbClr val="FFFFFF"/>
              </a:solidFill>
              <a:prstDash val="solid"/>
              <a:headEnd type="none" w="sm" len="sm"/>
              <a:tailEnd type="none" w="sm" len="sm"/>
            </a:ln>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448116">
            <a:off x="250059" y="7916536"/>
            <a:ext cx="3267747" cy="3666477"/>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616728" flipH="1" flipV="1">
            <a:off x="-552288" y="7565552"/>
            <a:ext cx="3804020" cy="3804020"/>
          </a:xfrm>
          <a:prstGeom prst="rect">
            <a:avLst/>
          </a:prstGeom>
        </p:spPr>
      </p:pic>
      <p:sp>
        <p:nvSpPr>
          <p:cNvPr id="10" name="AutoShape 10"/>
          <p:cNvSpPr/>
          <p:nvPr/>
        </p:nvSpPr>
        <p:spPr>
          <a:xfrm rot="5400000">
            <a:off x="-157141" y="4800906"/>
            <a:ext cx="2985150" cy="0"/>
          </a:xfrm>
          <a:prstGeom prst="line">
            <a:avLst/>
          </a:prstGeom>
          <a:ln w="28575" cap="rnd">
            <a:solidFill>
              <a:srgbClr val="FFFFFF"/>
            </a:solidFill>
            <a:prstDash val="solid"/>
            <a:headEnd type="none" w="sm" len="sm"/>
            <a:tailEnd type="none" w="sm" len="sm"/>
          </a:ln>
        </p:spPr>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32585">
            <a:off x="17059845" y="4422852"/>
            <a:ext cx="4244840" cy="4762794"/>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426236">
            <a:off x="-1512456" y="1222601"/>
            <a:ext cx="2626191" cy="2946638"/>
          </a:xfrm>
          <a:prstGeom prst="rect">
            <a:avLst/>
          </a:prstGeom>
        </p:spPr>
      </p:pic>
      <p:sp>
        <p:nvSpPr>
          <p:cNvPr id="14" name="TextBox 14"/>
          <p:cNvSpPr txBox="1"/>
          <p:nvPr/>
        </p:nvSpPr>
        <p:spPr>
          <a:xfrm>
            <a:off x="2423347" y="3539835"/>
            <a:ext cx="13607548" cy="3172663"/>
          </a:xfrm>
          <a:prstGeom prst="rect">
            <a:avLst/>
          </a:prstGeom>
        </p:spPr>
        <p:txBody>
          <a:bodyPr lIns="0" tIns="0" rIns="0" bIns="0" rtlCol="0" anchor="t">
            <a:spAutoFit/>
          </a:bodyPr>
          <a:lstStyle/>
          <a:p>
            <a:pPr algn="just">
              <a:lnSpc>
                <a:spcPts val="4251"/>
              </a:lnSpc>
            </a:pPr>
            <a:r>
              <a:rPr lang="en-US" sz="3401">
                <a:solidFill>
                  <a:srgbClr val="FFFFFF"/>
                </a:solidFill>
                <a:latin typeface="Montserrat"/>
              </a:rPr>
              <a:t>Để tạo ra một cây, ta thêm lần lượt các node vào cây. Tuy nhiên, việc thêm lần lượt hoặc bất kì node sẽ dẫn tới cây sẽ mất cân bằng và làm cho việc truy cập dữ liệu trong cây tốn dữ liệu và kém hiệu quả. Vì vậy, cần có một phương pháp dựng cây tối ưu để cây cân bằng.</a:t>
            </a:r>
          </a:p>
          <a:p>
            <a:pPr algn="ctr">
              <a:lnSpc>
                <a:spcPts val="3197"/>
              </a:lnSpc>
            </a:pPr>
            <a:endParaRPr lang="en-US" sz="3401">
              <a:solidFill>
                <a:srgbClr val="FFFFFF"/>
              </a:solidFill>
              <a:latin typeface="Montserrat"/>
            </a:endParaRPr>
          </a:p>
        </p:txBody>
      </p:sp>
      <p:grpSp>
        <p:nvGrpSpPr>
          <p:cNvPr id="15" name="Group 15"/>
          <p:cNvGrpSpPr/>
          <p:nvPr/>
        </p:nvGrpSpPr>
        <p:grpSpPr>
          <a:xfrm>
            <a:off x="2088285" y="1364315"/>
            <a:ext cx="8502127" cy="1604071"/>
            <a:chOff x="0" y="0"/>
            <a:chExt cx="11336169" cy="2138761"/>
          </a:xfrm>
        </p:grpSpPr>
        <p:grpSp>
          <p:nvGrpSpPr>
            <p:cNvPr id="16" name="Group 16"/>
            <p:cNvGrpSpPr/>
            <p:nvPr/>
          </p:nvGrpSpPr>
          <p:grpSpPr>
            <a:xfrm>
              <a:off x="446748" y="754102"/>
              <a:ext cx="10889421" cy="1384659"/>
              <a:chOff x="0" y="0"/>
              <a:chExt cx="11985051" cy="1523976"/>
            </a:xfrm>
          </p:grpSpPr>
          <p:sp>
            <p:nvSpPr>
              <p:cNvPr id="17" name="Freeform 17"/>
              <p:cNvSpPr/>
              <p:nvPr/>
            </p:nvSpPr>
            <p:spPr>
              <a:xfrm>
                <a:off x="0" y="0"/>
                <a:ext cx="11985051" cy="1523976"/>
              </a:xfrm>
              <a:custGeom>
                <a:avLst/>
                <a:gdLst/>
                <a:ahLst/>
                <a:cxnLst/>
                <a:rect l="l" t="t" r="r" b="b"/>
                <a:pathLst>
                  <a:path w="11985051" h="1523976">
                    <a:moveTo>
                      <a:pt x="0" y="0"/>
                    </a:moveTo>
                    <a:lnTo>
                      <a:pt x="0" y="1523976"/>
                    </a:lnTo>
                    <a:lnTo>
                      <a:pt x="11985051" y="1523976"/>
                    </a:lnTo>
                    <a:lnTo>
                      <a:pt x="11985051" y="0"/>
                    </a:lnTo>
                    <a:lnTo>
                      <a:pt x="0" y="0"/>
                    </a:lnTo>
                    <a:close/>
                    <a:moveTo>
                      <a:pt x="11924091" y="1463016"/>
                    </a:moveTo>
                    <a:lnTo>
                      <a:pt x="59690" y="1463016"/>
                    </a:lnTo>
                    <a:lnTo>
                      <a:pt x="59690" y="59690"/>
                    </a:lnTo>
                    <a:lnTo>
                      <a:pt x="11924091" y="59690"/>
                    </a:lnTo>
                    <a:lnTo>
                      <a:pt x="11924091" y="1463016"/>
                    </a:lnTo>
                    <a:close/>
                  </a:path>
                </a:pathLst>
              </a:custGeom>
              <a:solidFill>
                <a:srgbClr val="FFFFFF"/>
              </a:solidFill>
            </p:spPr>
          </p:sp>
        </p:grpSp>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1485424" cy="1446431"/>
            </a:xfrm>
            <a:prstGeom prst="rect">
              <a:avLst/>
            </a:prstGeom>
          </p:spPr>
        </p:pic>
        <p:sp>
          <p:nvSpPr>
            <p:cNvPr id="19" name="TextBox 19"/>
            <p:cNvSpPr txBox="1"/>
            <p:nvPr/>
          </p:nvSpPr>
          <p:spPr>
            <a:xfrm>
              <a:off x="0" y="1218342"/>
              <a:ext cx="10118296" cy="605369"/>
            </a:xfrm>
            <a:prstGeom prst="rect">
              <a:avLst/>
            </a:prstGeom>
          </p:spPr>
          <p:txBody>
            <a:bodyPr lIns="0" tIns="0" rIns="0" bIns="0" rtlCol="0" anchor="t">
              <a:spAutoFit/>
            </a:bodyPr>
            <a:lstStyle/>
            <a:p>
              <a:pPr algn="r">
                <a:lnSpc>
                  <a:spcPts val="3197"/>
                </a:lnSpc>
              </a:pPr>
              <a:r>
                <a:rPr lang="en-US" sz="3401">
                  <a:solidFill>
                    <a:srgbClr val="FFFFFF"/>
                  </a:solidFill>
                  <a:latin typeface="Montserrat"/>
                </a:rPr>
                <a:t>Tại sao phải dựng cây tối ưu?</a:t>
              </a:r>
            </a:p>
          </p:txBody>
        </p:sp>
      </p:grpSp>
      <p:grpSp>
        <p:nvGrpSpPr>
          <p:cNvPr id="20" name="Group 20"/>
          <p:cNvGrpSpPr/>
          <p:nvPr/>
        </p:nvGrpSpPr>
        <p:grpSpPr>
          <a:xfrm>
            <a:off x="1100860" y="1310912"/>
            <a:ext cx="16086280" cy="8438862"/>
            <a:chOff x="0" y="0"/>
            <a:chExt cx="28492958" cy="14947405"/>
          </a:xfrm>
        </p:grpSpPr>
        <p:sp>
          <p:nvSpPr>
            <p:cNvPr id="21" name="Freeform 21"/>
            <p:cNvSpPr/>
            <p:nvPr/>
          </p:nvSpPr>
          <p:spPr>
            <a:xfrm>
              <a:off x="0" y="0"/>
              <a:ext cx="28492958" cy="14947405"/>
            </a:xfrm>
            <a:custGeom>
              <a:avLst/>
              <a:gdLst/>
              <a:ahLst/>
              <a:cxnLst/>
              <a:rect l="l" t="t" r="r" b="b"/>
              <a:pathLst>
                <a:path w="28492958" h="14947405">
                  <a:moveTo>
                    <a:pt x="0" y="0"/>
                  </a:moveTo>
                  <a:lnTo>
                    <a:pt x="0" y="14947405"/>
                  </a:lnTo>
                  <a:lnTo>
                    <a:pt x="28492958" y="14947405"/>
                  </a:lnTo>
                  <a:lnTo>
                    <a:pt x="28492958" y="0"/>
                  </a:lnTo>
                  <a:lnTo>
                    <a:pt x="0" y="0"/>
                  </a:lnTo>
                  <a:close/>
                  <a:moveTo>
                    <a:pt x="28431998" y="14886445"/>
                  </a:moveTo>
                  <a:lnTo>
                    <a:pt x="59690" y="14886445"/>
                  </a:lnTo>
                  <a:lnTo>
                    <a:pt x="59690" y="59690"/>
                  </a:lnTo>
                  <a:lnTo>
                    <a:pt x="28431998" y="59690"/>
                  </a:lnTo>
                  <a:lnTo>
                    <a:pt x="28431998" y="14886445"/>
                  </a:lnTo>
                  <a:close/>
                </a:path>
              </a:pathLst>
            </a:custGeom>
            <a:solidFill>
              <a:srgbClr val="FFFFFF"/>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147" r="7321" b="41620"/>
          <a:stretch>
            <a:fillRect/>
          </a:stretch>
        </p:blipFill>
        <p:spPr>
          <a:xfrm>
            <a:off x="12195866" y="-194746"/>
            <a:ext cx="6497839" cy="10676492"/>
          </a:xfrm>
          <a:prstGeom prst="rect">
            <a:avLst/>
          </a:prstGeom>
        </p:spPr>
      </p:pic>
      <p:grpSp>
        <p:nvGrpSpPr>
          <p:cNvPr id="3" name="Group 3"/>
          <p:cNvGrpSpPr/>
          <p:nvPr/>
        </p:nvGrpSpPr>
        <p:grpSpPr>
          <a:xfrm>
            <a:off x="1028700" y="973411"/>
            <a:ext cx="16086280" cy="8438862"/>
            <a:chOff x="0" y="0"/>
            <a:chExt cx="28492958" cy="14947405"/>
          </a:xfrm>
        </p:grpSpPr>
        <p:sp>
          <p:nvSpPr>
            <p:cNvPr id="4" name="Freeform 4"/>
            <p:cNvSpPr/>
            <p:nvPr/>
          </p:nvSpPr>
          <p:spPr>
            <a:xfrm>
              <a:off x="0" y="0"/>
              <a:ext cx="28492958" cy="14947405"/>
            </a:xfrm>
            <a:custGeom>
              <a:avLst/>
              <a:gdLst/>
              <a:ahLst/>
              <a:cxnLst/>
              <a:rect l="l" t="t" r="r" b="b"/>
              <a:pathLst>
                <a:path w="28492958" h="14947405">
                  <a:moveTo>
                    <a:pt x="0" y="0"/>
                  </a:moveTo>
                  <a:lnTo>
                    <a:pt x="0" y="14947405"/>
                  </a:lnTo>
                  <a:lnTo>
                    <a:pt x="28492958" y="14947405"/>
                  </a:lnTo>
                  <a:lnTo>
                    <a:pt x="28492958" y="0"/>
                  </a:lnTo>
                  <a:lnTo>
                    <a:pt x="0" y="0"/>
                  </a:lnTo>
                  <a:close/>
                  <a:moveTo>
                    <a:pt x="28431998" y="14886445"/>
                  </a:moveTo>
                  <a:lnTo>
                    <a:pt x="59690" y="14886445"/>
                  </a:lnTo>
                  <a:lnTo>
                    <a:pt x="59690" y="59690"/>
                  </a:lnTo>
                  <a:lnTo>
                    <a:pt x="28431998" y="59690"/>
                  </a:lnTo>
                  <a:lnTo>
                    <a:pt x="28431998" y="14886445"/>
                  </a:lnTo>
                  <a:close/>
                </a:path>
              </a:pathLst>
            </a:custGeom>
            <a:solidFill>
              <a:srgbClr val="FFFFFF"/>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1613">
            <a:off x="16429232" y="8047390"/>
            <a:ext cx="3717536" cy="417114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448116">
            <a:off x="-55084" y="7916536"/>
            <a:ext cx="3267747" cy="366647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616728" flipH="1" flipV="1">
            <a:off x="-552288" y="7565552"/>
            <a:ext cx="3804020" cy="3804020"/>
          </a:xfrm>
          <a:prstGeom prst="rect">
            <a:avLst/>
          </a:prstGeom>
        </p:spPr>
      </p:pic>
      <p:grpSp>
        <p:nvGrpSpPr>
          <p:cNvPr id="8" name="Group 8"/>
          <p:cNvGrpSpPr/>
          <p:nvPr/>
        </p:nvGrpSpPr>
        <p:grpSpPr>
          <a:xfrm>
            <a:off x="3777265" y="440090"/>
            <a:ext cx="10589150" cy="533320"/>
            <a:chOff x="0" y="0"/>
            <a:chExt cx="14118867" cy="711094"/>
          </a:xfrm>
        </p:grpSpPr>
        <p:sp>
          <p:nvSpPr>
            <p:cNvPr id="9" name="TextBox 9"/>
            <p:cNvSpPr txBox="1"/>
            <p:nvPr/>
          </p:nvSpPr>
          <p:spPr>
            <a:xfrm>
              <a:off x="3745034" y="47625"/>
              <a:ext cx="6929259" cy="663469"/>
            </a:xfrm>
            <a:prstGeom prst="rect">
              <a:avLst/>
            </a:prstGeom>
          </p:spPr>
          <p:txBody>
            <a:bodyPr lIns="0" tIns="0" rIns="0" bIns="0" rtlCol="0" anchor="t">
              <a:spAutoFit/>
            </a:bodyPr>
            <a:lstStyle/>
            <a:p>
              <a:pPr>
                <a:lnSpc>
                  <a:spcPts val="3639"/>
                </a:lnSpc>
              </a:pPr>
              <a:r>
                <a:rPr lang="en-US" sz="3499">
                  <a:solidFill>
                    <a:srgbClr val="FFFFFF"/>
                  </a:solidFill>
                  <a:latin typeface="Montserrat Semi-Bold"/>
                </a:rPr>
                <a:t>Dựng KD-Tree tối ưu</a:t>
              </a:r>
            </a:p>
          </p:txBody>
        </p:sp>
        <p:sp>
          <p:nvSpPr>
            <p:cNvPr id="10" name="AutoShape 10"/>
            <p:cNvSpPr/>
            <p:nvPr/>
          </p:nvSpPr>
          <p:spPr>
            <a:xfrm>
              <a:off x="10464223" y="393647"/>
              <a:ext cx="3654643" cy="0"/>
            </a:xfrm>
            <a:prstGeom prst="line">
              <a:avLst/>
            </a:prstGeom>
            <a:ln w="38100" cap="rnd">
              <a:solidFill>
                <a:srgbClr val="FFFFFF"/>
              </a:solidFill>
              <a:prstDash val="solid"/>
              <a:headEnd type="none" w="sm" len="sm"/>
              <a:tailEnd type="none" w="sm" len="sm"/>
            </a:ln>
          </p:spPr>
        </p:sp>
        <p:sp>
          <p:nvSpPr>
            <p:cNvPr id="11" name="AutoShape 11"/>
            <p:cNvSpPr/>
            <p:nvPr/>
          </p:nvSpPr>
          <p:spPr>
            <a:xfrm>
              <a:off x="0" y="355547"/>
              <a:ext cx="3383367" cy="0"/>
            </a:xfrm>
            <a:prstGeom prst="line">
              <a:avLst/>
            </a:prstGeom>
            <a:ln w="38100" cap="rnd">
              <a:solidFill>
                <a:srgbClr val="FFFFFF"/>
              </a:solidFill>
              <a:prstDash val="solid"/>
              <a:headEnd type="none" w="sm" len="sm"/>
              <a:tailEnd type="none" w="sm" len="sm"/>
            </a:ln>
          </p:spPr>
        </p:sp>
      </p:grpSp>
      <p:sp>
        <p:nvSpPr>
          <p:cNvPr id="12" name="AutoShape 12"/>
          <p:cNvSpPr/>
          <p:nvPr/>
        </p:nvSpPr>
        <p:spPr>
          <a:xfrm rot="5400000">
            <a:off x="-157141" y="4800906"/>
            <a:ext cx="2985150" cy="0"/>
          </a:xfrm>
          <a:prstGeom prst="line">
            <a:avLst/>
          </a:prstGeom>
          <a:ln w="28575" cap="rnd">
            <a:solidFill>
              <a:srgbClr val="FFFFFF"/>
            </a:solidFill>
            <a:prstDash val="solid"/>
            <a:headEnd type="none" w="sm" len="sm"/>
            <a:tailEnd type="none" w="sm" len="sm"/>
          </a:ln>
        </p:spPr>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32585">
            <a:off x="16341896" y="-1233726"/>
            <a:ext cx="4244840" cy="4762794"/>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426236">
            <a:off x="-1512456" y="1222601"/>
            <a:ext cx="2626191" cy="2946638"/>
          </a:xfrm>
          <a:prstGeom prst="rect">
            <a:avLst/>
          </a:prstGeom>
        </p:spPr>
      </p:pic>
      <p:grpSp>
        <p:nvGrpSpPr>
          <p:cNvPr id="15" name="Group 15"/>
          <p:cNvGrpSpPr/>
          <p:nvPr/>
        </p:nvGrpSpPr>
        <p:grpSpPr>
          <a:xfrm>
            <a:off x="568007" y="1781360"/>
            <a:ext cx="10284504" cy="1084824"/>
            <a:chOff x="0" y="0"/>
            <a:chExt cx="13712672" cy="1446431"/>
          </a:xfrm>
        </p:grpSpPr>
        <p:grpSp>
          <p:nvGrpSpPr>
            <p:cNvPr id="16" name="Group 16"/>
            <p:cNvGrpSpPr/>
            <p:nvPr/>
          </p:nvGrpSpPr>
          <p:grpSpPr>
            <a:xfrm>
              <a:off x="2473786" y="198042"/>
              <a:ext cx="11238886" cy="1248390"/>
              <a:chOff x="0" y="0"/>
              <a:chExt cx="13719905" cy="1523976"/>
            </a:xfrm>
          </p:grpSpPr>
          <p:sp>
            <p:nvSpPr>
              <p:cNvPr id="17" name="Freeform 17"/>
              <p:cNvSpPr/>
              <p:nvPr/>
            </p:nvSpPr>
            <p:spPr>
              <a:xfrm>
                <a:off x="0" y="0"/>
                <a:ext cx="13719905" cy="1523976"/>
              </a:xfrm>
              <a:custGeom>
                <a:avLst/>
                <a:gdLst/>
                <a:ahLst/>
                <a:cxnLst/>
                <a:rect l="l" t="t" r="r" b="b"/>
                <a:pathLst>
                  <a:path w="13719905" h="1523976">
                    <a:moveTo>
                      <a:pt x="0" y="0"/>
                    </a:moveTo>
                    <a:lnTo>
                      <a:pt x="0" y="1523976"/>
                    </a:lnTo>
                    <a:lnTo>
                      <a:pt x="13719905" y="1523976"/>
                    </a:lnTo>
                    <a:lnTo>
                      <a:pt x="13719905" y="0"/>
                    </a:lnTo>
                    <a:lnTo>
                      <a:pt x="0" y="0"/>
                    </a:lnTo>
                    <a:close/>
                    <a:moveTo>
                      <a:pt x="13658946" y="1463016"/>
                    </a:moveTo>
                    <a:lnTo>
                      <a:pt x="59690" y="1463016"/>
                    </a:lnTo>
                    <a:lnTo>
                      <a:pt x="59690" y="59690"/>
                    </a:lnTo>
                    <a:lnTo>
                      <a:pt x="13658946" y="59690"/>
                    </a:lnTo>
                    <a:lnTo>
                      <a:pt x="13658946" y="1463016"/>
                    </a:lnTo>
                    <a:close/>
                  </a:path>
                </a:pathLst>
              </a:custGeom>
              <a:solidFill>
                <a:srgbClr val="FFFFFF"/>
              </a:solidFill>
            </p:spPr>
          </p:sp>
        </p:grpSp>
        <p:sp>
          <p:nvSpPr>
            <p:cNvPr id="18" name="TextBox 18"/>
            <p:cNvSpPr txBox="1"/>
            <p:nvPr/>
          </p:nvSpPr>
          <p:spPr>
            <a:xfrm>
              <a:off x="0" y="614045"/>
              <a:ext cx="10118296" cy="605369"/>
            </a:xfrm>
            <a:prstGeom prst="rect">
              <a:avLst/>
            </a:prstGeom>
          </p:spPr>
          <p:txBody>
            <a:bodyPr lIns="0" tIns="0" rIns="0" bIns="0" rtlCol="0" anchor="t">
              <a:spAutoFit/>
            </a:bodyPr>
            <a:lstStyle/>
            <a:p>
              <a:pPr algn="r">
                <a:lnSpc>
                  <a:spcPts val="3197"/>
                </a:lnSpc>
              </a:pPr>
              <a:r>
                <a:rPr lang="en-US" sz="3401">
                  <a:solidFill>
                    <a:srgbClr val="FFFFFF"/>
                  </a:solidFill>
                  <a:latin typeface="Montserrat"/>
                </a:rPr>
                <a:t> phương pháp trung vị</a:t>
              </a:r>
            </a:p>
          </p:txBody>
        </p:sp>
        <p:pic>
          <p:nvPicPr>
            <p:cNvPr id="19" name="Picture 1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3024" y="0"/>
              <a:ext cx="1485424" cy="1446431"/>
            </a:xfrm>
            <a:prstGeom prst="rect">
              <a:avLst/>
            </a:prstGeom>
          </p:spPr>
        </p:pic>
      </p:grpSp>
      <p:sp>
        <p:nvSpPr>
          <p:cNvPr id="20" name="TextBox 20"/>
          <p:cNvSpPr txBox="1"/>
          <p:nvPr/>
        </p:nvSpPr>
        <p:spPr>
          <a:xfrm>
            <a:off x="2423347" y="3313093"/>
            <a:ext cx="8429164" cy="2367915"/>
          </a:xfrm>
          <a:prstGeom prst="rect">
            <a:avLst/>
          </a:prstGeom>
        </p:spPr>
        <p:txBody>
          <a:bodyPr lIns="0" tIns="0" rIns="0" bIns="0" rtlCol="0" anchor="t">
            <a:spAutoFit/>
          </a:bodyPr>
          <a:lstStyle/>
          <a:p>
            <a:pPr algn="just">
              <a:lnSpc>
                <a:spcPts val="3779"/>
              </a:lnSpc>
            </a:pPr>
            <a:r>
              <a:rPr lang="en-US" sz="3000">
                <a:solidFill>
                  <a:srgbClr val="FFFFFF"/>
                </a:solidFill>
                <a:latin typeface="Montserrat"/>
              </a:rPr>
              <a:t>Giá trị trung vị trong một chuỗi giá trị (data set) là giá trị mà sự chênh lệch giữa số lượng phần tử có giá trị nhỏ hơn nó và số lượng phần từ có giá trị lớn hơn nó không lớn hơn 1.</a:t>
            </a:r>
          </a:p>
        </p:txBody>
      </p:sp>
      <p:sp>
        <p:nvSpPr>
          <p:cNvPr id="21" name="TextBox 21"/>
          <p:cNvSpPr txBox="1"/>
          <p:nvPr/>
        </p:nvSpPr>
        <p:spPr>
          <a:xfrm>
            <a:off x="2423347" y="5962372"/>
            <a:ext cx="8429164" cy="946785"/>
          </a:xfrm>
          <a:prstGeom prst="rect">
            <a:avLst/>
          </a:prstGeom>
        </p:spPr>
        <p:txBody>
          <a:bodyPr lIns="0" tIns="0" rIns="0" bIns="0" rtlCol="0" anchor="t">
            <a:spAutoFit/>
          </a:bodyPr>
          <a:lstStyle/>
          <a:p>
            <a:pPr algn="just">
              <a:lnSpc>
                <a:spcPts val="3779"/>
              </a:lnSpc>
            </a:pPr>
            <a:r>
              <a:rPr lang="en-US" sz="3000">
                <a:solidFill>
                  <a:srgbClr val="FFFFFF"/>
                </a:solidFill>
                <a:latin typeface="Montserrat"/>
              </a:rPr>
              <a:t>VD: Xét dãy số (a) có n=11 phần tử đã sắp xếp tăng dần:</a:t>
            </a:r>
          </a:p>
        </p:txBody>
      </p:sp>
      <p:sp>
        <p:nvSpPr>
          <p:cNvPr id="22" name="TextBox 22"/>
          <p:cNvSpPr txBox="1"/>
          <p:nvPr/>
        </p:nvSpPr>
        <p:spPr>
          <a:xfrm>
            <a:off x="2423347" y="7130548"/>
            <a:ext cx="8429164" cy="466725"/>
          </a:xfrm>
          <a:prstGeom prst="rect">
            <a:avLst/>
          </a:prstGeom>
        </p:spPr>
        <p:txBody>
          <a:bodyPr lIns="0" tIns="0" rIns="0" bIns="0" rtlCol="0" anchor="t">
            <a:spAutoFit/>
          </a:bodyPr>
          <a:lstStyle/>
          <a:p>
            <a:pPr algn="just">
              <a:lnSpc>
                <a:spcPts val="3779"/>
              </a:lnSpc>
            </a:pPr>
            <a:r>
              <a:rPr lang="en-US" sz="3000">
                <a:solidFill>
                  <a:srgbClr val="FFFFFF"/>
                </a:solidFill>
                <a:latin typeface="Montserrat"/>
              </a:rPr>
              <a:t>0, 1, 2, 3, 4, 5, 6, 7, 8, 9, 10</a:t>
            </a:r>
          </a:p>
        </p:txBody>
      </p:sp>
      <p:sp>
        <p:nvSpPr>
          <p:cNvPr id="23" name="TextBox 23"/>
          <p:cNvSpPr txBox="1"/>
          <p:nvPr/>
        </p:nvSpPr>
        <p:spPr>
          <a:xfrm>
            <a:off x="2423347" y="7802171"/>
            <a:ext cx="8429164" cy="946785"/>
          </a:xfrm>
          <a:prstGeom prst="rect">
            <a:avLst/>
          </a:prstGeom>
        </p:spPr>
        <p:txBody>
          <a:bodyPr lIns="0" tIns="0" rIns="0" bIns="0" rtlCol="0" anchor="t">
            <a:spAutoFit/>
          </a:bodyPr>
          <a:lstStyle/>
          <a:p>
            <a:pPr algn="just">
              <a:lnSpc>
                <a:spcPts val="3779"/>
              </a:lnSpc>
            </a:pPr>
            <a:r>
              <a:rPr lang="en-US" sz="3000">
                <a:solidFill>
                  <a:srgbClr val="FFFFFF"/>
                </a:solidFill>
                <a:latin typeface="Montserrat"/>
              </a:rPr>
              <a:t>Dãy (a) có giá trị trung vị là 5. (số phần tử nhỏ hơn 5 - số phần tử lớn hơn 5 = 0)</a:t>
            </a:r>
          </a:p>
        </p:txBody>
      </p:sp>
      <p:grpSp>
        <p:nvGrpSpPr>
          <p:cNvPr id="27" name="Group 26">
            <a:extLst>
              <a:ext uri="{FF2B5EF4-FFF2-40B4-BE49-F238E27FC236}">
                <a16:creationId xmlns:a16="http://schemas.microsoft.com/office/drawing/2014/main" id="{95A9FACB-EBA7-4DEE-A98B-747D97AD86AB}"/>
              </a:ext>
            </a:extLst>
          </p:cNvPr>
          <p:cNvGrpSpPr/>
          <p:nvPr/>
        </p:nvGrpSpPr>
        <p:grpSpPr>
          <a:xfrm>
            <a:off x="12195866" y="4918944"/>
            <a:ext cx="4054571" cy="4442259"/>
            <a:chOff x="12195866" y="4918944"/>
            <a:chExt cx="4054571" cy="4442259"/>
          </a:xfrm>
        </p:grpSpPr>
        <p:pic>
          <p:nvPicPr>
            <p:cNvPr id="25" name="Picture 2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195866" y="4918944"/>
              <a:ext cx="4054571" cy="4442259"/>
            </a:xfrm>
            <a:prstGeom prst="rect">
              <a:avLst/>
            </a:prstGeom>
          </p:spPr>
        </p:pic>
        <p:sp>
          <p:nvSpPr>
            <p:cNvPr id="26" name="TextBox 26"/>
            <p:cNvSpPr txBox="1"/>
            <p:nvPr/>
          </p:nvSpPr>
          <p:spPr>
            <a:xfrm>
              <a:off x="12507542" y="6454815"/>
              <a:ext cx="3431218" cy="2007236"/>
            </a:xfrm>
            <a:prstGeom prst="rect">
              <a:avLst/>
            </a:prstGeom>
          </p:spPr>
          <p:txBody>
            <a:bodyPr lIns="0" tIns="0" rIns="0" bIns="0" rtlCol="0" anchor="t">
              <a:spAutoFit/>
            </a:bodyPr>
            <a:lstStyle/>
            <a:p>
              <a:pPr algn="just">
                <a:lnSpc>
                  <a:spcPts val="3182"/>
                </a:lnSpc>
              </a:pPr>
              <a:r>
                <a:rPr lang="en-US" sz="2791">
                  <a:solidFill>
                    <a:srgbClr val="000000"/>
                  </a:solidFill>
                  <a:latin typeface="Montserrat Classic"/>
                </a:rPr>
                <a:t>Giá trị trung vị đã chia dãy số thành 2 nhánh có số lượng phần tử bằng nhau.</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056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147" r="7321" b="41620"/>
          <a:stretch>
            <a:fillRect/>
          </a:stretch>
        </p:blipFill>
        <p:spPr>
          <a:xfrm>
            <a:off x="11790161" y="-368155"/>
            <a:ext cx="6497839" cy="10676492"/>
          </a:xfrm>
          <a:prstGeom prst="rect">
            <a:avLst/>
          </a:prstGeom>
        </p:spPr>
      </p:pic>
      <p:grpSp>
        <p:nvGrpSpPr>
          <p:cNvPr id="3" name="Group 3"/>
          <p:cNvGrpSpPr/>
          <p:nvPr/>
        </p:nvGrpSpPr>
        <p:grpSpPr>
          <a:xfrm>
            <a:off x="1028700" y="1028700"/>
            <a:ext cx="16086280" cy="8438862"/>
            <a:chOff x="0" y="0"/>
            <a:chExt cx="28492958" cy="14947405"/>
          </a:xfrm>
        </p:grpSpPr>
        <p:sp>
          <p:nvSpPr>
            <p:cNvPr id="4" name="Freeform 4"/>
            <p:cNvSpPr/>
            <p:nvPr/>
          </p:nvSpPr>
          <p:spPr>
            <a:xfrm>
              <a:off x="0" y="0"/>
              <a:ext cx="28492958" cy="14947405"/>
            </a:xfrm>
            <a:custGeom>
              <a:avLst/>
              <a:gdLst/>
              <a:ahLst/>
              <a:cxnLst/>
              <a:rect l="l" t="t" r="r" b="b"/>
              <a:pathLst>
                <a:path w="28492958" h="14947405">
                  <a:moveTo>
                    <a:pt x="0" y="0"/>
                  </a:moveTo>
                  <a:lnTo>
                    <a:pt x="0" y="14947405"/>
                  </a:lnTo>
                  <a:lnTo>
                    <a:pt x="28492958" y="14947405"/>
                  </a:lnTo>
                  <a:lnTo>
                    <a:pt x="28492958" y="0"/>
                  </a:lnTo>
                  <a:lnTo>
                    <a:pt x="0" y="0"/>
                  </a:lnTo>
                  <a:close/>
                  <a:moveTo>
                    <a:pt x="28431998" y="14886445"/>
                  </a:moveTo>
                  <a:lnTo>
                    <a:pt x="59690" y="14886445"/>
                  </a:lnTo>
                  <a:lnTo>
                    <a:pt x="59690" y="59690"/>
                  </a:lnTo>
                  <a:lnTo>
                    <a:pt x="28431998" y="59690"/>
                  </a:lnTo>
                  <a:lnTo>
                    <a:pt x="28431998" y="14886445"/>
                  </a:lnTo>
                  <a:close/>
                </a:path>
              </a:pathLst>
            </a:custGeom>
            <a:solidFill>
              <a:srgbClr val="FFFFFF"/>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001613">
            <a:off x="16964522" y="6908714"/>
            <a:ext cx="3717536" cy="4171148"/>
          </a:xfrm>
          <a:prstGeom prst="rect">
            <a:avLst/>
          </a:prstGeom>
        </p:spPr>
      </p:pic>
      <p:grpSp>
        <p:nvGrpSpPr>
          <p:cNvPr id="6" name="Group 6"/>
          <p:cNvGrpSpPr/>
          <p:nvPr/>
        </p:nvGrpSpPr>
        <p:grpSpPr>
          <a:xfrm>
            <a:off x="-1313592" y="6804249"/>
            <a:ext cx="5836122" cy="5326626"/>
            <a:chOff x="0" y="0"/>
            <a:chExt cx="7781496" cy="7102168"/>
          </a:xfrm>
        </p:grpSpPr>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448116">
              <a:off x="2357338" y="986654"/>
              <a:ext cx="4356996" cy="488863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616728" flipH="1" flipV="1">
              <a:off x="1015071" y="1015071"/>
              <a:ext cx="5072026" cy="5072026"/>
            </a:xfrm>
            <a:prstGeom prst="rect">
              <a:avLst/>
            </a:prstGeom>
          </p:spPr>
        </p:pic>
      </p:grpSp>
      <p:grpSp>
        <p:nvGrpSpPr>
          <p:cNvPr id="9" name="Group 9"/>
          <p:cNvGrpSpPr/>
          <p:nvPr/>
        </p:nvGrpSpPr>
        <p:grpSpPr>
          <a:xfrm>
            <a:off x="3253768" y="440090"/>
            <a:ext cx="10589150" cy="533320"/>
            <a:chOff x="0" y="0"/>
            <a:chExt cx="14118867" cy="711094"/>
          </a:xfrm>
        </p:grpSpPr>
        <p:sp>
          <p:nvSpPr>
            <p:cNvPr id="10" name="TextBox 10"/>
            <p:cNvSpPr txBox="1"/>
            <p:nvPr/>
          </p:nvSpPr>
          <p:spPr>
            <a:xfrm>
              <a:off x="3745034" y="47625"/>
              <a:ext cx="6929259" cy="663469"/>
            </a:xfrm>
            <a:prstGeom prst="rect">
              <a:avLst/>
            </a:prstGeom>
          </p:spPr>
          <p:txBody>
            <a:bodyPr lIns="0" tIns="0" rIns="0" bIns="0" rtlCol="0" anchor="t">
              <a:spAutoFit/>
            </a:bodyPr>
            <a:lstStyle/>
            <a:p>
              <a:pPr>
                <a:lnSpc>
                  <a:spcPts val="3639"/>
                </a:lnSpc>
              </a:pPr>
              <a:r>
                <a:rPr lang="en-US" sz="3499">
                  <a:solidFill>
                    <a:srgbClr val="FFFFFF"/>
                  </a:solidFill>
                  <a:latin typeface="Montserrat Semi-Bold"/>
                </a:rPr>
                <a:t>Dựng KD-Tree tối ưu</a:t>
              </a:r>
            </a:p>
          </p:txBody>
        </p:sp>
        <p:sp>
          <p:nvSpPr>
            <p:cNvPr id="11" name="AutoShape 11"/>
            <p:cNvSpPr/>
            <p:nvPr/>
          </p:nvSpPr>
          <p:spPr>
            <a:xfrm>
              <a:off x="10464223" y="393647"/>
              <a:ext cx="3654643" cy="0"/>
            </a:xfrm>
            <a:prstGeom prst="line">
              <a:avLst/>
            </a:prstGeom>
            <a:ln w="38100" cap="rnd">
              <a:solidFill>
                <a:srgbClr val="FFFFFF"/>
              </a:solidFill>
              <a:prstDash val="solid"/>
              <a:headEnd type="none" w="sm" len="sm"/>
              <a:tailEnd type="none" w="sm" len="sm"/>
            </a:ln>
          </p:spPr>
        </p:sp>
        <p:sp>
          <p:nvSpPr>
            <p:cNvPr id="12" name="AutoShape 12"/>
            <p:cNvSpPr/>
            <p:nvPr/>
          </p:nvSpPr>
          <p:spPr>
            <a:xfrm>
              <a:off x="0" y="355547"/>
              <a:ext cx="3383367" cy="0"/>
            </a:xfrm>
            <a:prstGeom prst="line">
              <a:avLst/>
            </a:prstGeom>
            <a:ln w="38100" cap="rnd">
              <a:solidFill>
                <a:srgbClr val="FFFFFF"/>
              </a:solidFill>
              <a:prstDash val="solid"/>
              <a:headEnd type="none" w="sm" len="sm"/>
              <a:tailEnd type="none" w="sm" len="sm"/>
            </a:ln>
          </p:spPr>
        </p:sp>
      </p:grpSp>
      <p:sp>
        <p:nvSpPr>
          <p:cNvPr id="13" name="AutoShape 13"/>
          <p:cNvSpPr/>
          <p:nvPr/>
        </p:nvSpPr>
        <p:spPr>
          <a:xfrm rot="5400000">
            <a:off x="-157141" y="4800906"/>
            <a:ext cx="2985150" cy="0"/>
          </a:xfrm>
          <a:prstGeom prst="line">
            <a:avLst/>
          </a:prstGeom>
          <a:ln w="28575" cap="rnd">
            <a:solidFill>
              <a:srgbClr val="FFFFFF"/>
            </a:solidFill>
            <a:prstDash val="solid"/>
            <a:headEnd type="none" w="sm" len="sm"/>
            <a:tailEnd type="none" w="sm" len="sm"/>
          </a:ln>
        </p:spPr>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32585">
            <a:off x="16879632" y="-1352697"/>
            <a:ext cx="4244840" cy="4762794"/>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426236">
            <a:off x="-1512456" y="1222601"/>
            <a:ext cx="2626191" cy="2946638"/>
          </a:xfrm>
          <a:prstGeom prst="rect">
            <a:avLst/>
          </a:prstGeom>
        </p:spPr>
      </p:pic>
      <p:sp>
        <p:nvSpPr>
          <p:cNvPr id="16" name="TextBox 16"/>
          <p:cNvSpPr txBox="1"/>
          <p:nvPr/>
        </p:nvSpPr>
        <p:spPr>
          <a:xfrm>
            <a:off x="1349722" y="2227578"/>
            <a:ext cx="7588722" cy="426642"/>
          </a:xfrm>
          <a:prstGeom prst="rect">
            <a:avLst/>
          </a:prstGeom>
        </p:spPr>
        <p:txBody>
          <a:bodyPr lIns="0" tIns="0" rIns="0" bIns="0" rtlCol="0" anchor="t">
            <a:spAutoFit/>
          </a:bodyPr>
          <a:lstStyle/>
          <a:p>
            <a:pPr algn="ctr">
              <a:lnSpc>
                <a:spcPts val="3197"/>
              </a:lnSpc>
            </a:pPr>
            <a:r>
              <a:rPr lang="en-US" sz="3401">
                <a:solidFill>
                  <a:srgbClr val="FFFFFF"/>
                </a:solidFill>
                <a:latin typeface="Montserrat"/>
              </a:rPr>
              <a:t> phương pháp trung vị</a:t>
            </a:r>
          </a:p>
        </p:txBody>
      </p:sp>
      <p:sp>
        <p:nvSpPr>
          <p:cNvPr id="17" name="TextBox 17"/>
          <p:cNvSpPr txBox="1"/>
          <p:nvPr/>
        </p:nvSpPr>
        <p:spPr>
          <a:xfrm>
            <a:off x="2423347" y="3434715"/>
            <a:ext cx="8167066" cy="1744067"/>
          </a:xfrm>
          <a:prstGeom prst="rect">
            <a:avLst/>
          </a:prstGeom>
        </p:spPr>
        <p:txBody>
          <a:bodyPr lIns="0" tIns="0" rIns="0" bIns="0" rtlCol="0" anchor="t">
            <a:spAutoFit/>
          </a:bodyPr>
          <a:lstStyle/>
          <a:p>
            <a:pPr algn="just">
              <a:lnSpc>
                <a:spcPts val="3360"/>
              </a:lnSpc>
            </a:pPr>
            <a:r>
              <a:rPr lang="en-US" sz="3000">
                <a:solidFill>
                  <a:srgbClr val="FFFFFF"/>
                </a:solidFill>
                <a:latin typeface="Montserrat"/>
              </a:rPr>
              <a:t>Dựng cây tối ưu bằng phương pháp trung vị nghĩa là: lần lượt dựng cây bằng các node là node trung vị trong miền và thứ nguyên đang xét.</a:t>
            </a:r>
          </a:p>
        </p:txBody>
      </p:sp>
      <p:grpSp>
        <p:nvGrpSpPr>
          <p:cNvPr id="18" name="Group 18"/>
          <p:cNvGrpSpPr/>
          <p:nvPr/>
        </p:nvGrpSpPr>
        <p:grpSpPr>
          <a:xfrm>
            <a:off x="1866313" y="1387479"/>
            <a:ext cx="8986198" cy="1478704"/>
            <a:chOff x="0" y="0"/>
            <a:chExt cx="11981598" cy="1971606"/>
          </a:xfrm>
        </p:grpSpPr>
        <p:grpSp>
          <p:nvGrpSpPr>
            <p:cNvPr id="19" name="Group 19"/>
            <p:cNvGrpSpPr/>
            <p:nvPr/>
          </p:nvGrpSpPr>
          <p:grpSpPr>
            <a:xfrm>
              <a:off x="742712" y="723216"/>
              <a:ext cx="11238886" cy="1248390"/>
              <a:chOff x="0" y="0"/>
              <a:chExt cx="13719905" cy="1523976"/>
            </a:xfrm>
          </p:grpSpPr>
          <p:sp>
            <p:nvSpPr>
              <p:cNvPr id="20" name="Freeform 20"/>
              <p:cNvSpPr/>
              <p:nvPr/>
            </p:nvSpPr>
            <p:spPr>
              <a:xfrm>
                <a:off x="0" y="0"/>
                <a:ext cx="13719905" cy="1523976"/>
              </a:xfrm>
              <a:custGeom>
                <a:avLst/>
                <a:gdLst/>
                <a:ahLst/>
                <a:cxnLst/>
                <a:rect l="l" t="t" r="r" b="b"/>
                <a:pathLst>
                  <a:path w="13719905" h="1523976">
                    <a:moveTo>
                      <a:pt x="0" y="0"/>
                    </a:moveTo>
                    <a:lnTo>
                      <a:pt x="0" y="1523976"/>
                    </a:lnTo>
                    <a:lnTo>
                      <a:pt x="13719905" y="1523976"/>
                    </a:lnTo>
                    <a:lnTo>
                      <a:pt x="13719905" y="0"/>
                    </a:lnTo>
                    <a:lnTo>
                      <a:pt x="0" y="0"/>
                    </a:lnTo>
                    <a:close/>
                    <a:moveTo>
                      <a:pt x="13658946" y="1463016"/>
                    </a:moveTo>
                    <a:lnTo>
                      <a:pt x="59690" y="1463016"/>
                    </a:lnTo>
                    <a:lnTo>
                      <a:pt x="59690" y="59690"/>
                    </a:lnTo>
                    <a:lnTo>
                      <a:pt x="13658946" y="59690"/>
                    </a:lnTo>
                    <a:lnTo>
                      <a:pt x="13658946" y="1463016"/>
                    </a:lnTo>
                    <a:close/>
                  </a:path>
                </a:pathLst>
              </a:custGeom>
              <a:solidFill>
                <a:srgbClr val="FFFFFF"/>
              </a:solidFill>
            </p:spPr>
          </p:sp>
        </p:grpSp>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1485424" cy="1446431"/>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1693</TotalTime>
  <Words>2414</Words>
  <Application>Microsoft Office PowerPoint</Application>
  <PresentationFormat>Custom</PresentationFormat>
  <Paragraphs>454</Paragraphs>
  <Slides>49</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49</vt:i4>
      </vt:variant>
    </vt:vector>
  </HeadingPairs>
  <TitlesOfParts>
    <vt:vector size="66" baseType="lpstr">
      <vt:lpstr>Moonster</vt:lpstr>
      <vt:lpstr>Poppins Bold Bold</vt:lpstr>
      <vt:lpstr>Monsterrat</vt:lpstr>
      <vt:lpstr>Nourd Bold</vt:lpstr>
      <vt:lpstr>Arial</vt:lpstr>
      <vt:lpstr>Cambria Math</vt:lpstr>
      <vt:lpstr>Montserrat Semi-Bold Bold</vt:lpstr>
      <vt:lpstr>Montserrat</vt:lpstr>
      <vt:lpstr>Montserrat Extra-Bold Bold</vt:lpstr>
      <vt:lpstr>Wingdings</vt:lpstr>
      <vt:lpstr>Montserrat Extra-Bold</vt:lpstr>
      <vt:lpstr>Calibri</vt:lpstr>
      <vt:lpstr>Montserrat Classic Bold</vt:lpstr>
      <vt:lpstr>Montserrat Classic</vt:lpstr>
      <vt:lpstr>Nourd Bold Bold</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KD-Tree và ứng dụng</dc:title>
  <cp:lastModifiedBy>Nguyen Kieu Chau Anh</cp:lastModifiedBy>
  <cp:revision>20</cp:revision>
  <dcterms:created xsi:type="dcterms:W3CDTF">2006-08-16T00:00:00Z</dcterms:created>
  <dcterms:modified xsi:type="dcterms:W3CDTF">2021-12-30T16:52:45Z</dcterms:modified>
  <dc:identifier>DAEy_RShXEE</dc:identifier>
</cp:coreProperties>
</file>